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</p:sldMasterIdLst>
  <p:notesMasterIdLst>
    <p:notesMasterId r:id="rId21"/>
  </p:notesMasterIdLst>
  <p:sldIdLst>
    <p:sldId id="256" r:id="rId2"/>
    <p:sldId id="257" r:id="rId3"/>
    <p:sldId id="258" r:id="rId4"/>
    <p:sldId id="267" r:id="rId5"/>
    <p:sldId id="260" r:id="rId6"/>
    <p:sldId id="263" r:id="rId7"/>
    <p:sldId id="268" r:id="rId8"/>
    <p:sldId id="269" r:id="rId9"/>
    <p:sldId id="266" r:id="rId10"/>
    <p:sldId id="270" r:id="rId11"/>
    <p:sldId id="271" r:id="rId12"/>
    <p:sldId id="279" r:id="rId13"/>
    <p:sldId id="280" r:id="rId14"/>
    <p:sldId id="278" r:id="rId15"/>
    <p:sldId id="272" r:id="rId16"/>
    <p:sldId id="274" r:id="rId17"/>
    <p:sldId id="281" r:id="rId18"/>
    <p:sldId id="276" r:id="rId19"/>
    <p:sldId id="277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728"/>
    <p:restoredTop sz="86382"/>
  </p:normalViewPr>
  <p:slideViewPr>
    <p:cSldViewPr snapToGrid="0" snapToObjects="1">
      <p:cViewPr varScale="1">
        <p:scale>
          <a:sx n="110" d="100"/>
          <a:sy n="110" d="100"/>
        </p:scale>
        <p:origin x="744" y="17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FD1876-EDDA-3B41-B2C7-7FAC8F4ADC82}" type="datetimeFigureOut">
              <a:rPr lang="en-US" smtClean="0"/>
              <a:t>4/17/23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E87AE4-7261-D74C-898B-7D187AFB3C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2971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E87AE4-7261-D74C-898B-7D187AFB3C4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5126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E87AE4-7261-D74C-898B-7D187AFB3C4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0988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E87AE4-7261-D74C-898B-7D187AFB3C4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5813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E87AE4-7261-D74C-898B-7D187AFB3C4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6935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E87AE4-7261-D74C-898B-7D187AFB3C4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4063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E87AE4-7261-D74C-898B-7D187AFB3C4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6433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E87AE4-7261-D74C-898B-7D187AFB3C4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1993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E87AE4-7261-D74C-898B-7D187AFB3C4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7074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E87AE4-7261-D74C-898B-7D187AFB3C4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83653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E87AE4-7261-D74C-898B-7D187AFB3C4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9348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FYI you need to be connected to imperial </a:t>
            </a:r>
            <a:r>
              <a:rPr lang="en-US" dirty="0" err="1"/>
              <a:t>wifi</a:t>
            </a:r>
            <a:r>
              <a:rPr lang="en-US" dirty="0"/>
              <a:t> for this to work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E87AE4-7261-D74C-898B-7D187AFB3C4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70807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Make directories </a:t>
            </a:r>
          </a:p>
          <a:p>
            <a:pPr marL="171450" indent="-171450">
              <a:buFontTx/>
              <a:buChar char="-"/>
            </a:pPr>
            <a:r>
              <a:rPr lang="en-US" dirty="0"/>
              <a:t>Ls</a:t>
            </a:r>
          </a:p>
          <a:p>
            <a:pPr marL="171450" indent="-171450">
              <a:buFontTx/>
              <a:buChar char="-"/>
            </a:pPr>
            <a:r>
              <a:rPr lang="en-US" dirty="0"/>
              <a:t>Cd </a:t>
            </a:r>
          </a:p>
          <a:p>
            <a:pPr marL="171450" indent="-171450">
              <a:buFontTx/>
              <a:buChar char="-"/>
            </a:pPr>
            <a:r>
              <a:rPr lang="en-US" dirty="0"/>
              <a:t>~ Home directory 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Filezilla</a:t>
            </a:r>
            <a:r>
              <a:rPr lang="en-US" dirty="0"/>
              <a:t> navigation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E87AE4-7261-D74C-898B-7D187AFB3C4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6254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Example: add SRA toolkit </a:t>
            </a:r>
          </a:p>
          <a:p>
            <a:r>
              <a:rPr lang="en-GB" dirty="0"/>
              <a:t>export PATH=$PATH:/data/</a:t>
            </a:r>
            <a:r>
              <a:rPr lang="en-GB" dirty="0" err="1"/>
              <a:t>seqtools</a:t>
            </a:r>
            <a:r>
              <a:rPr lang="en-GB" dirty="0"/>
              <a:t>/sratoolkit.2.8.2-1-centos_linux64/bin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E87AE4-7261-D74C-898B-7D187AFB3C4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9874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E87AE4-7261-D74C-898B-7D187AFB3C4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874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E87AE4-7261-D74C-898B-7D187AFB3C4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874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Recommended 30 million clean reads for BG4- </a:t>
            </a:r>
            <a:r>
              <a:rPr lang="en-US" dirty="0" err="1"/>
              <a:t>ChIP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E87AE4-7261-D74C-898B-7D187AFB3C4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1414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Recommended 30 million clean reads for BG4- </a:t>
            </a:r>
            <a:r>
              <a:rPr lang="en-US" dirty="0" err="1"/>
              <a:t>ChIP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E87AE4-7261-D74C-898B-7D187AFB3C4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6944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E87AE4-7261-D74C-898B-7D187AFB3C4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1651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1C2DF-FAEB-824B-9E1D-7F9B15D1E3CE}" type="datetimeFigureOut">
              <a:rPr lang="en-US" smtClean="0"/>
              <a:t>4/17/23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45828A-18D1-CF47-9112-7BF713784E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36830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1C2DF-FAEB-824B-9E1D-7F9B15D1E3CE}" type="datetimeFigureOut">
              <a:rPr lang="en-US" smtClean="0"/>
              <a:t>4/17/23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45828A-18D1-CF47-9112-7BF713784E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8721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1C2DF-FAEB-824B-9E1D-7F9B15D1E3CE}" type="datetimeFigureOut">
              <a:rPr lang="en-US" smtClean="0"/>
              <a:t>4/17/23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45828A-18D1-CF47-9112-7BF713784E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0528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1C2DF-FAEB-824B-9E1D-7F9B15D1E3CE}" type="datetimeFigureOut">
              <a:rPr lang="en-US" smtClean="0"/>
              <a:t>4/17/23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45828A-18D1-CF47-9112-7BF713784E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0267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1C2DF-FAEB-824B-9E1D-7F9B15D1E3CE}" type="datetimeFigureOut">
              <a:rPr lang="en-US" smtClean="0"/>
              <a:t>4/17/23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45828A-18D1-CF47-9112-7BF713784E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2461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1C2DF-FAEB-824B-9E1D-7F9B15D1E3CE}" type="datetimeFigureOut">
              <a:rPr lang="en-US" smtClean="0"/>
              <a:t>4/17/23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45828A-18D1-CF47-9112-7BF713784E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4145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1C2DF-FAEB-824B-9E1D-7F9B15D1E3CE}" type="datetimeFigureOut">
              <a:rPr lang="en-US" smtClean="0"/>
              <a:t>4/17/23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45828A-18D1-CF47-9112-7BF713784E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3700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1C2DF-FAEB-824B-9E1D-7F9B15D1E3CE}" type="datetimeFigureOut">
              <a:rPr lang="en-US" smtClean="0"/>
              <a:t>4/17/23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45828A-18D1-CF47-9112-7BF713784E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5767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1C2DF-FAEB-824B-9E1D-7F9B15D1E3CE}" type="datetimeFigureOut">
              <a:rPr lang="en-US" smtClean="0"/>
              <a:t>4/17/23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45828A-18D1-CF47-9112-7BF713784E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221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1C2DF-FAEB-824B-9E1D-7F9B15D1E3CE}" type="datetimeFigureOut">
              <a:rPr lang="en-US" smtClean="0"/>
              <a:t>4/17/23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45828A-18D1-CF47-9112-7BF713784E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0902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1C2DF-FAEB-824B-9E1D-7F9B15D1E3CE}" type="datetimeFigureOut">
              <a:rPr lang="en-US" smtClean="0"/>
              <a:t>4/17/23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45828A-18D1-CF47-9112-7BF713784E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4990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C1C2DF-FAEB-824B-9E1D-7F9B15D1E3CE}" type="datetimeFigureOut">
              <a:rPr lang="en-US" smtClean="0"/>
              <a:t>4/17/23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45828A-18D1-CF47-9112-7BF713784E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19529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bi.ac.uk/ena/browser/home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hyperlink" Target="ftp://ftp.sra.ebi.ac.uk/vol1/fastq/SRR309/000/SRR3095370/SRR3095370.fastq.gz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gif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An explosion of bioinformatics careers | Science | AAAS">
            <a:extLst>
              <a:ext uri="{FF2B5EF4-FFF2-40B4-BE49-F238E27FC236}">
                <a16:creationId xmlns:a16="http://schemas.microsoft.com/office/drawing/2014/main" id="{126A45B7-91F3-094C-BC79-E2FC96C33A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6F1F69F-7B02-4F48-9D28-D7101EFAE4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587829" y="1208315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dirty="0"/>
              <a:t>So you want to </a:t>
            </a:r>
            <a:r>
              <a:rPr lang="en-US"/>
              <a:t>learn bioinformatics </a:t>
            </a:r>
            <a:r>
              <a:rPr lang="en-US" dirty="0"/>
              <a:t>huh?</a:t>
            </a:r>
            <a:br>
              <a:rPr lang="en-US" dirty="0"/>
            </a:br>
            <a:br>
              <a:rPr lang="en-US" dirty="0"/>
            </a:br>
            <a:r>
              <a:rPr lang="en-US" dirty="0"/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755A57-882F-DE4A-8B07-0306828CD837}"/>
              </a:ext>
            </a:extLst>
          </p:cNvPr>
          <p:cNvSpPr txBox="1"/>
          <p:nvPr/>
        </p:nvSpPr>
        <p:spPr>
          <a:xfrm>
            <a:off x="2536371" y="2569029"/>
            <a:ext cx="25093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By Jenna Robinson</a:t>
            </a:r>
          </a:p>
        </p:txBody>
      </p:sp>
    </p:spTree>
    <p:extLst>
      <p:ext uri="{BB962C8B-B14F-4D97-AF65-F5344CB8AC3E}">
        <p14:creationId xmlns:p14="http://schemas.microsoft.com/office/powerpoint/2010/main" val="27411869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7DE1738-2C14-4644-BF67-EF03D632B534}"/>
              </a:ext>
            </a:extLst>
          </p:cNvPr>
          <p:cNvSpPr/>
          <p:nvPr/>
        </p:nvSpPr>
        <p:spPr>
          <a:xfrm>
            <a:off x="82311" y="-65424"/>
            <a:ext cx="12192000" cy="980902"/>
          </a:xfrm>
          <a:prstGeom prst="rect">
            <a:avLst/>
          </a:prstGeom>
          <a:solidFill>
            <a:schemeClr val="accent6">
              <a:lumMod val="60000"/>
              <a:lumOff val="40000"/>
              <a:alpha val="60000"/>
            </a:schemeClr>
          </a:solidFill>
          <a:ln>
            <a:solidFill>
              <a:schemeClr val="tx1"/>
            </a:solidFill>
          </a:ln>
          <a:effectLst>
            <a:softEdge rad="18828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7A84E024-C1E3-0F4B-BA6F-2D8D14B16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8973" y="-198887"/>
            <a:ext cx="10515600" cy="1325563"/>
          </a:xfrm>
          <a:effectLst>
            <a:reflection stA="45000" endPos="0" dist="50800" dir="5400000" sy="-100000" algn="bl" rotWithShape="0"/>
          </a:effectLst>
        </p:spPr>
        <p:txBody>
          <a:bodyPr/>
          <a:lstStyle/>
          <a:p>
            <a:r>
              <a:rPr lang="en-US" dirty="0"/>
              <a:t>Quality over Quantity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D477477-3AB8-694A-960C-859D9D09A0CF}"/>
              </a:ext>
            </a:extLst>
          </p:cNvPr>
          <p:cNvSpPr/>
          <p:nvPr/>
        </p:nvSpPr>
        <p:spPr>
          <a:xfrm>
            <a:off x="419273" y="109243"/>
            <a:ext cx="899573" cy="806235"/>
          </a:xfrm>
          <a:prstGeom prst="ellipse">
            <a:avLst/>
          </a:prstGeom>
          <a:solidFill>
            <a:schemeClr val="dk1"/>
          </a:solidFill>
          <a:ln w="57150">
            <a:solidFill>
              <a:schemeClr val="tx1"/>
            </a:solidFill>
          </a:ln>
          <a:effectLst>
            <a:glow>
              <a:schemeClr val="accent1"/>
            </a:glow>
            <a:outerShdw blurRad="50800" dist="50800" dir="5400000" sx="1000" sy="1000" algn="ctr" rotWithShape="0">
              <a:srgbClr val="000000"/>
            </a:outerShdw>
            <a:reflection blurRad="100286" stA="45000" endPos="53000" dist="78990" dir="5400000" sy="-100000" algn="bl" rotWithShape="0"/>
            <a:softEdge rad="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541500-5FA1-8348-9080-A63F5C48530E}"/>
              </a:ext>
            </a:extLst>
          </p:cNvPr>
          <p:cNvSpPr txBox="1"/>
          <p:nvPr/>
        </p:nvSpPr>
        <p:spPr>
          <a:xfrm>
            <a:off x="387880" y="1524538"/>
            <a:ext cx="23354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Trim adaptors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993DAF3-9B29-BFFB-01EE-363EFB73EDB1}"/>
              </a:ext>
            </a:extLst>
          </p:cNvPr>
          <p:cNvSpPr txBox="1"/>
          <p:nvPr/>
        </p:nvSpPr>
        <p:spPr>
          <a:xfrm>
            <a:off x="387880" y="2072175"/>
            <a:ext cx="72032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If your sequence length is longer than your fragment length – you sequence some of your adaptors, which can reduce alignment quality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6BBA6B4-8E59-E8E5-44B0-14BEBCE96C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9275" y="1368560"/>
            <a:ext cx="1442809" cy="207211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8FD075A-B3BB-85BD-20C7-B914092FBA04}"/>
              </a:ext>
            </a:extLst>
          </p:cNvPr>
          <p:cNvSpPr txBox="1"/>
          <p:nvPr/>
        </p:nvSpPr>
        <p:spPr>
          <a:xfrm>
            <a:off x="419273" y="2829851"/>
            <a:ext cx="6281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err="1"/>
              <a:t>Cutadapt</a:t>
            </a:r>
            <a:r>
              <a:rPr lang="en-US" dirty="0"/>
              <a:t> searches for and trims a specified adaptor sequence  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1A23C62A-CE23-8FB3-B3AE-AAE166AB9E48}"/>
              </a:ext>
            </a:extLst>
          </p:cNvPr>
          <p:cNvSpPr/>
          <p:nvPr/>
        </p:nvSpPr>
        <p:spPr>
          <a:xfrm>
            <a:off x="387880" y="3259558"/>
            <a:ext cx="7328763" cy="3489199"/>
          </a:xfrm>
          <a:prstGeom prst="roundRect">
            <a:avLst/>
          </a:prstGeom>
          <a:solidFill>
            <a:schemeClr val="tx1">
              <a:lumMod val="65000"/>
            </a:schemeClr>
          </a:solidFill>
          <a:ln w="38100">
            <a:solidFill>
              <a:schemeClr val="tx1"/>
            </a:solidFill>
          </a:ln>
          <a:effectLst>
            <a:softEdge rad="96178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400" dirty="0">
                <a:solidFill>
                  <a:schemeClr val="tx2">
                    <a:lumMod val="50000"/>
                  </a:schemeClr>
                </a:solidFill>
              </a:rPr>
              <a:t>#For single file </a:t>
            </a:r>
          </a:p>
          <a:p>
            <a:r>
              <a:rPr lang="en-GB" sz="1400" dirty="0" err="1"/>
              <a:t>cutadapt</a:t>
            </a:r>
            <a:r>
              <a:rPr lang="en-GB" sz="1400" dirty="0"/>
              <a:t> -q 20 -a CTGTCTCTTATACACATCT </a:t>
            </a:r>
            <a:r>
              <a:rPr lang="en-GB" sz="1400" dirty="0" err="1"/>
              <a:t>file.fastq</a:t>
            </a:r>
            <a:r>
              <a:rPr lang="en-GB" sz="1400" dirty="0"/>
              <a:t> &gt; </a:t>
            </a:r>
            <a:r>
              <a:rPr lang="en-GB" sz="1400" dirty="0" err="1"/>
              <a:t>file_trimmed.fastq</a:t>
            </a:r>
            <a:r>
              <a:rPr lang="en-GB" sz="1400" dirty="0"/>
              <a:t> 2&gt; </a:t>
            </a:r>
            <a:r>
              <a:rPr lang="en-GB" sz="1400" dirty="0" err="1"/>
              <a:t>report_file.txt</a:t>
            </a:r>
            <a:endParaRPr lang="en-GB" sz="1400" dirty="0"/>
          </a:p>
          <a:p>
            <a:r>
              <a:rPr lang="en-GB" sz="1400" dirty="0">
                <a:solidFill>
                  <a:schemeClr val="tx2">
                    <a:lumMod val="50000"/>
                  </a:schemeClr>
                </a:solidFill>
              </a:rPr>
              <a:t># -q trims low-quality ends from reads, specify a cut-off point</a:t>
            </a:r>
          </a:p>
          <a:p>
            <a:r>
              <a:rPr lang="en-GB" sz="1400" dirty="0">
                <a:solidFill>
                  <a:schemeClr val="tx2">
                    <a:lumMod val="50000"/>
                  </a:schemeClr>
                </a:solidFill>
              </a:rPr>
              <a:t># -a is the adaptor sequence to trim</a:t>
            </a:r>
          </a:p>
          <a:p>
            <a:r>
              <a:rPr lang="en-GB" sz="1400" dirty="0">
                <a:solidFill>
                  <a:schemeClr val="tx2">
                    <a:lumMod val="50000"/>
                  </a:schemeClr>
                </a:solidFill>
              </a:rPr>
              <a:t># default settings for trimming are a maximum error rate of 0.1 and minimum overlap of 3 bp </a:t>
            </a:r>
          </a:p>
          <a:p>
            <a:endParaRPr lang="en-GB" sz="1400" dirty="0"/>
          </a:p>
          <a:p>
            <a:r>
              <a:rPr lang="en-GB" sz="1400" dirty="0">
                <a:solidFill>
                  <a:schemeClr val="tx2">
                    <a:lumMod val="50000"/>
                  </a:schemeClr>
                </a:solidFill>
              </a:rPr>
              <a:t>#Automated code</a:t>
            </a:r>
          </a:p>
          <a:p>
            <a:r>
              <a:rPr lang="en-GB" sz="1400" dirty="0"/>
              <a:t>for file in *.</a:t>
            </a:r>
            <a:r>
              <a:rPr lang="en-GB" sz="1400" dirty="0" err="1"/>
              <a:t>fastq</a:t>
            </a:r>
            <a:r>
              <a:rPr lang="en-GB" sz="1400" dirty="0"/>
              <a:t> </a:t>
            </a:r>
          </a:p>
          <a:p>
            <a:r>
              <a:rPr lang="en-GB" sz="1400" dirty="0"/>
              <a:t>do </a:t>
            </a:r>
          </a:p>
          <a:p>
            <a:r>
              <a:rPr lang="en-GB" sz="1400" dirty="0"/>
              <a:t>name=`</a:t>
            </a:r>
            <a:r>
              <a:rPr lang="en-GB" sz="1400" dirty="0" err="1"/>
              <a:t>basename</a:t>
            </a:r>
            <a:r>
              <a:rPr lang="en-GB" sz="1400" dirty="0"/>
              <a:t> $file .</a:t>
            </a:r>
            <a:r>
              <a:rPr lang="en-GB" sz="1400" dirty="0" err="1"/>
              <a:t>fastq</a:t>
            </a:r>
            <a:r>
              <a:rPr lang="en-GB" sz="1400" dirty="0"/>
              <a:t>` </a:t>
            </a:r>
          </a:p>
          <a:p>
            <a:r>
              <a:rPr lang="en-GB" sz="1400" dirty="0"/>
              <a:t>echo starting $name </a:t>
            </a:r>
          </a:p>
          <a:p>
            <a:r>
              <a:rPr lang="en-GB" sz="1400" dirty="0" err="1"/>
              <a:t>cutadapt</a:t>
            </a:r>
            <a:r>
              <a:rPr lang="en-GB" sz="1400" dirty="0"/>
              <a:t> -q 20 -a CTGTCTCTTATACACATCT $file &gt; $</a:t>
            </a:r>
            <a:r>
              <a:rPr lang="en-GB" sz="1400" dirty="0" err="1"/>
              <a:t>name.trimmed.fastq</a:t>
            </a:r>
            <a:r>
              <a:rPr lang="en-GB" sz="1400" dirty="0"/>
              <a:t> 2&gt; report_$</a:t>
            </a:r>
            <a:r>
              <a:rPr lang="en-GB" sz="1400" dirty="0" err="1"/>
              <a:t>name.txt</a:t>
            </a:r>
            <a:r>
              <a:rPr lang="en-GB" sz="1400" dirty="0"/>
              <a:t> echo $name done </a:t>
            </a:r>
          </a:p>
          <a:p>
            <a:r>
              <a:rPr lang="en-GB" sz="1400" dirty="0"/>
              <a:t>done</a:t>
            </a:r>
          </a:p>
        </p:txBody>
      </p:sp>
      <p:pic>
        <p:nvPicPr>
          <p:cNvPr id="1026" name="Picture 2" descr="cutadapt – CyVerse UK">
            <a:extLst>
              <a:ext uri="{FF2B5EF4-FFF2-40B4-BE49-F238E27FC236}">
                <a16:creationId xmlns:a16="http://schemas.microsoft.com/office/drawing/2014/main" id="{BCBA8CA3-A3DA-DC43-6EA4-B4C51A8B64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0680" y="4616931"/>
            <a:ext cx="3633440" cy="1165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23520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7DE1738-2C14-4644-BF67-EF03D632B534}"/>
              </a:ext>
            </a:extLst>
          </p:cNvPr>
          <p:cNvSpPr/>
          <p:nvPr/>
        </p:nvSpPr>
        <p:spPr>
          <a:xfrm>
            <a:off x="82311" y="-65424"/>
            <a:ext cx="12192000" cy="980902"/>
          </a:xfrm>
          <a:prstGeom prst="rect">
            <a:avLst/>
          </a:prstGeom>
          <a:solidFill>
            <a:schemeClr val="accent6">
              <a:lumMod val="60000"/>
              <a:lumOff val="40000"/>
              <a:alpha val="60000"/>
            </a:schemeClr>
          </a:solidFill>
          <a:ln>
            <a:solidFill>
              <a:schemeClr val="tx1"/>
            </a:solidFill>
          </a:ln>
          <a:effectLst>
            <a:softEdge rad="18828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7A84E024-C1E3-0F4B-BA6F-2D8D14B16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9031" y="-237755"/>
            <a:ext cx="10515600" cy="1325563"/>
          </a:xfrm>
          <a:effectLst>
            <a:reflection stA="45000" endPos="0" dist="50800" dir="5400000" sy="-100000" algn="bl" rotWithShape="0"/>
          </a:effectLst>
        </p:spPr>
        <p:txBody>
          <a:bodyPr/>
          <a:lstStyle/>
          <a:p>
            <a:r>
              <a:rPr lang="en-US" dirty="0"/>
              <a:t>Quality over Quantity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D477477-3AB8-694A-960C-859D9D09A0CF}"/>
              </a:ext>
            </a:extLst>
          </p:cNvPr>
          <p:cNvSpPr/>
          <p:nvPr/>
        </p:nvSpPr>
        <p:spPr>
          <a:xfrm>
            <a:off x="419273" y="109243"/>
            <a:ext cx="899573" cy="806235"/>
          </a:xfrm>
          <a:prstGeom prst="ellipse">
            <a:avLst/>
          </a:prstGeom>
          <a:solidFill>
            <a:schemeClr val="dk1"/>
          </a:solidFill>
          <a:ln w="57150">
            <a:solidFill>
              <a:schemeClr val="tx1"/>
            </a:solidFill>
          </a:ln>
          <a:effectLst>
            <a:glow>
              <a:schemeClr val="accent1"/>
            </a:glow>
            <a:outerShdw blurRad="50800" dist="50800" dir="5400000" sx="1000" sy="1000" algn="ctr" rotWithShape="0">
              <a:srgbClr val="000000"/>
            </a:outerShdw>
            <a:reflection blurRad="100286" stA="45000" endPos="53000" dist="78990" dir="5400000" sy="-100000" algn="bl" rotWithShape="0"/>
            <a:softEdge rad="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541500-5FA1-8348-9080-A63F5C48530E}"/>
              </a:ext>
            </a:extLst>
          </p:cNvPr>
          <p:cNvSpPr txBox="1"/>
          <p:nvPr/>
        </p:nvSpPr>
        <p:spPr>
          <a:xfrm>
            <a:off x="343907" y="1544455"/>
            <a:ext cx="22382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Re-run </a:t>
            </a:r>
            <a:r>
              <a:rPr lang="en-US" sz="2800" b="1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fastqc</a:t>
            </a:r>
            <a:r>
              <a:rPr lang="en-US" sz="28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38AC6F6-EB04-BEC7-5292-D618F0931C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9031" y="1714824"/>
            <a:ext cx="4043076" cy="219748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D5203BA-0A70-B3C4-7FAD-9B1D98FA0EAE}"/>
              </a:ext>
            </a:extLst>
          </p:cNvPr>
          <p:cNvSpPr txBox="1"/>
          <p:nvPr/>
        </p:nvSpPr>
        <p:spPr>
          <a:xfrm rot="16200000">
            <a:off x="2594661" y="2660909"/>
            <a:ext cx="11194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BG4_rep1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48014EC-A1F9-196A-8A89-468AF5D2C6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0524" y="1714824"/>
            <a:ext cx="4211476" cy="226150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DFC1579-710B-18D7-6954-C3462AF2ED92}"/>
              </a:ext>
            </a:extLst>
          </p:cNvPr>
          <p:cNvSpPr txBox="1"/>
          <p:nvPr/>
        </p:nvSpPr>
        <p:spPr>
          <a:xfrm>
            <a:off x="4560849" y="1345492"/>
            <a:ext cx="1771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Before trimming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69EB57-371C-5481-0D64-1F848751F15C}"/>
              </a:ext>
            </a:extLst>
          </p:cNvPr>
          <p:cNvSpPr txBox="1"/>
          <p:nvPr/>
        </p:nvSpPr>
        <p:spPr>
          <a:xfrm>
            <a:off x="9374459" y="1303692"/>
            <a:ext cx="1626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After trimming </a:t>
            </a:r>
          </a:p>
        </p:txBody>
      </p:sp>
      <p:sp>
        <p:nvSpPr>
          <p:cNvPr id="17" name="Left Arrow 16">
            <a:extLst>
              <a:ext uri="{FF2B5EF4-FFF2-40B4-BE49-F238E27FC236}">
                <a16:creationId xmlns:a16="http://schemas.microsoft.com/office/drawing/2014/main" id="{35AED82E-6E91-8DF8-CBB9-162581C76F01}"/>
              </a:ext>
            </a:extLst>
          </p:cNvPr>
          <p:cNvSpPr/>
          <p:nvPr/>
        </p:nvSpPr>
        <p:spPr>
          <a:xfrm rot="10800000">
            <a:off x="7164404" y="3054823"/>
            <a:ext cx="1260088" cy="602166"/>
          </a:xfrm>
          <a:prstGeom prst="leftArrow">
            <a:avLst/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EF0DF8B-1836-5B78-9B06-A26CA09CEE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90341" y="4183959"/>
            <a:ext cx="4091766" cy="251669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0FD8CAE-5A0A-C113-1B38-DD48A37078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80524" y="4117403"/>
            <a:ext cx="4091766" cy="2483982"/>
          </a:xfrm>
          <a:prstGeom prst="rect">
            <a:avLst/>
          </a:prstGeom>
        </p:spPr>
      </p:pic>
      <p:sp>
        <p:nvSpPr>
          <p:cNvPr id="22" name="Left Arrow 21">
            <a:extLst>
              <a:ext uri="{FF2B5EF4-FFF2-40B4-BE49-F238E27FC236}">
                <a16:creationId xmlns:a16="http://schemas.microsoft.com/office/drawing/2014/main" id="{00ED34DE-43DD-C8FD-2A53-67DB611E8B98}"/>
              </a:ext>
            </a:extLst>
          </p:cNvPr>
          <p:cNvSpPr/>
          <p:nvPr/>
        </p:nvSpPr>
        <p:spPr>
          <a:xfrm rot="10800000">
            <a:off x="6980153" y="5035904"/>
            <a:ext cx="1439018" cy="602166"/>
          </a:xfrm>
          <a:prstGeom prst="leftArrow">
            <a:avLst/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3CA25EF-C5DB-0F4A-C629-0D5D39DFEC4D}"/>
              </a:ext>
            </a:extLst>
          </p:cNvPr>
          <p:cNvSpPr txBox="1"/>
          <p:nvPr/>
        </p:nvSpPr>
        <p:spPr>
          <a:xfrm rot="16200000">
            <a:off x="2429753" y="5174727"/>
            <a:ext cx="1351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BG4_rep2_2</a:t>
            </a:r>
          </a:p>
        </p:txBody>
      </p:sp>
    </p:spTree>
    <p:extLst>
      <p:ext uri="{BB962C8B-B14F-4D97-AF65-F5344CB8AC3E}">
        <p14:creationId xmlns:p14="http://schemas.microsoft.com/office/powerpoint/2010/main" val="19005815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7DE1738-2C14-4644-BF67-EF03D632B534}"/>
              </a:ext>
            </a:extLst>
          </p:cNvPr>
          <p:cNvSpPr/>
          <p:nvPr/>
        </p:nvSpPr>
        <p:spPr>
          <a:xfrm>
            <a:off x="82311" y="-65424"/>
            <a:ext cx="12192000" cy="980902"/>
          </a:xfrm>
          <a:prstGeom prst="rect">
            <a:avLst/>
          </a:prstGeom>
          <a:solidFill>
            <a:schemeClr val="accent6">
              <a:lumMod val="60000"/>
              <a:lumOff val="40000"/>
              <a:alpha val="60000"/>
            </a:schemeClr>
          </a:solidFill>
          <a:ln>
            <a:solidFill>
              <a:schemeClr val="tx1"/>
            </a:solidFill>
          </a:ln>
          <a:effectLst>
            <a:softEdge rad="18828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7A84E024-C1E3-0F4B-BA6F-2D8D14B16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6314" y="-150422"/>
            <a:ext cx="10515600" cy="1325563"/>
          </a:xfrm>
          <a:effectLst>
            <a:reflection stA="45000" endPos="0" dist="50800" dir="5400000" sy="-100000" algn="bl" rotWithShape="0"/>
          </a:effectLst>
        </p:spPr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D477477-3AB8-694A-960C-859D9D09A0CF}"/>
              </a:ext>
            </a:extLst>
          </p:cNvPr>
          <p:cNvSpPr/>
          <p:nvPr/>
        </p:nvSpPr>
        <p:spPr>
          <a:xfrm>
            <a:off x="419273" y="109243"/>
            <a:ext cx="899573" cy="806235"/>
          </a:xfrm>
          <a:prstGeom prst="ellipse">
            <a:avLst/>
          </a:prstGeom>
          <a:solidFill>
            <a:schemeClr val="dk1"/>
          </a:solidFill>
          <a:ln w="57150">
            <a:solidFill>
              <a:schemeClr val="tx1"/>
            </a:solidFill>
          </a:ln>
          <a:effectLst>
            <a:glow>
              <a:schemeClr val="accent1"/>
            </a:glow>
            <a:outerShdw blurRad="50800" dist="50800" dir="5400000" sx="1000" sy="1000" algn="ctr" rotWithShape="0">
              <a:srgbClr val="000000"/>
            </a:outerShdw>
            <a:reflection blurRad="100286" stA="45000" endPos="53000" dist="78990" dir="5400000" sy="-100000" algn="bl" rotWithShape="0"/>
            <a:softEdge rad="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AE9BD33-D416-0213-DD5D-90D36DE185B3}"/>
              </a:ext>
            </a:extLst>
          </p:cNvPr>
          <p:cNvSpPr txBox="1"/>
          <p:nvPr/>
        </p:nvSpPr>
        <p:spPr>
          <a:xfrm>
            <a:off x="560343" y="1588166"/>
            <a:ext cx="3657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Downloaded </a:t>
            </a:r>
            <a:r>
              <a:rPr lang="en-US" dirty="0" err="1"/>
              <a:t>fastq</a:t>
            </a:r>
            <a:r>
              <a:rPr lang="en-US" dirty="0"/>
              <a:t> files with </a:t>
            </a:r>
            <a:r>
              <a:rPr lang="en-US" dirty="0" err="1">
                <a:solidFill>
                  <a:srgbClr val="00B050"/>
                </a:solidFill>
              </a:rPr>
              <a:t>wget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EA9FE87-48E1-E8F0-850A-6C9C69FC15EE}"/>
              </a:ext>
            </a:extLst>
          </p:cNvPr>
          <p:cNvSpPr txBox="1"/>
          <p:nvPr/>
        </p:nvSpPr>
        <p:spPr>
          <a:xfrm>
            <a:off x="564617" y="4756585"/>
            <a:ext cx="27804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3. Trimmed adaptors with </a:t>
            </a:r>
            <a:r>
              <a:rPr lang="en-US" dirty="0" err="1">
                <a:solidFill>
                  <a:srgbClr val="00B050"/>
                </a:solidFill>
              </a:rPr>
              <a:t>cutadapt</a:t>
            </a:r>
            <a:r>
              <a:rPr lang="en-US" dirty="0">
                <a:solidFill>
                  <a:srgbClr val="00B050"/>
                </a:solidFill>
              </a:rPr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501AB9-0409-3B69-AF89-43F1D371850C}"/>
              </a:ext>
            </a:extLst>
          </p:cNvPr>
          <p:cNvSpPr txBox="1"/>
          <p:nvPr/>
        </p:nvSpPr>
        <p:spPr>
          <a:xfrm>
            <a:off x="6999580" y="1443529"/>
            <a:ext cx="50325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4. Merged technical replicates with </a:t>
            </a:r>
            <a:r>
              <a:rPr lang="en-US" dirty="0">
                <a:solidFill>
                  <a:srgbClr val="00B050"/>
                </a:solidFill>
              </a:rPr>
              <a:t>cat</a:t>
            </a:r>
            <a:r>
              <a:rPr lang="en-US" dirty="0"/>
              <a:t> </a:t>
            </a:r>
          </a:p>
          <a:p>
            <a:r>
              <a:rPr lang="en-US" dirty="0">
                <a:solidFill>
                  <a:srgbClr val="FF0000"/>
                </a:solidFill>
              </a:rPr>
              <a:t>(check code and that combined = sum of individual)</a:t>
            </a:r>
          </a:p>
          <a:p>
            <a:endParaRPr lang="en-US" dirty="0"/>
          </a:p>
          <a:p>
            <a:r>
              <a:rPr lang="en-US" dirty="0"/>
              <a:t>5. Downloaded reference genome with </a:t>
            </a:r>
            <a:r>
              <a:rPr lang="en-US" dirty="0" err="1">
                <a:solidFill>
                  <a:srgbClr val="00B050"/>
                </a:solidFill>
              </a:rPr>
              <a:t>wget</a:t>
            </a:r>
            <a:r>
              <a:rPr lang="en-US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BA4FF1-09B1-C90B-F78D-B3C42D0602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2550"/>
          <a:stretch/>
        </p:blipFill>
        <p:spPr>
          <a:xfrm>
            <a:off x="419273" y="2560250"/>
            <a:ext cx="4332398" cy="19629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6E50B24-1F11-C770-66EB-F6C6916D18B5}"/>
              </a:ext>
            </a:extLst>
          </p:cNvPr>
          <p:cNvSpPr txBox="1"/>
          <p:nvPr/>
        </p:nvSpPr>
        <p:spPr>
          <a:xfrm>
            <a:off x="560343" y="2109176"/>
            <a:ext cx="3031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 Assessed quality with </a:t>
            </a:r>
            <a:r>
              <a:rPr lang="en-US" dirty="0" err="1">
                <a:solidFill>
                  <a:srgbClr val="00B050"/>
                </a:solidFill>
              </a:rPr>
              <a:t>fastqc</a:t>
            </a:r>
            <a:endParaRPr lang="en-US" dirty="0">
              <a:solidFill>
                <a:srgbClr val="00B050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5CEA024-228C-27D9-B246-482D94EEC6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769" y="4758432"/>
            <a:ext cx="1335910" cy="191859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B636206-85A5-FA34-630D-8796B5943962}"/>
              </a:ext>
            </a:extLst>
          </p:cNvPr>
          <p:cNvSpPr txBox="1"/>
          <p:nvPr/>
        </p:nvSpPr>
        <p:spPr>
          <a:xfrm>
            <a:off x="7069150" y="3541707"/>
            <a:ext cx="366496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Analysis code and useful resources can be found at: </a:t>
            </a:r>
          </a:p>
          <a:p>
            <a:pPr algn="ctr"/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https://</a:t>
            </a:r>
            <a:r>
              <a:rPr lang="en-US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github.com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/jennarobinson99/</a:t>
            </a:r>
            <a:r>
              <a:rPr lang="en-US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MDA_bioinformatics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51000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7DE1738-2C14-4644-BF67-EF03D632B534}"/>
              </a:ext>
            </a:extLst>
          </p:cNvPr>
          <p:cNvSpPr/>
          <p:nvPr/>
        </p:nvSpPr>
        <p:spPr>
          <a:xfrm>
            <a:off x="82311" y="-65424"/>
            <a:ext cx="12192000" cy="980902"/>
          </a:xfrm>
          <a:prstGeom prst="rect">
            <a:avLst/>
          </a:prstGeom>
          <a:solidFill>
            <a:schemeClr val="accent6">
              <a:lumMod val="60000"/>
              <a:lumOff val="40000"/>
              <a:alpha val="60000"/>
            </a:schemeClr>
          </a:solidFill>
          <a:ln>
            <a:solidFill>
              <a:schemeClr val="tx1"/>
            </a:solidFill>
          </a:ln>
          <a:effectLst>
            <a:softEdge rad="18828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7A84E024-C1E3-0F4B-BA6F-2D8D14B16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6006" y="-237755"/>
            <a:ext cx="10515600" cy="1325563"/>
          </a:xfrm>
          <a:effectLst>
            <a:reflection stA="45000" endPos="0" dist="50800" dir="5400000" sy="-100000" algn="bl" rotWithShape="0"/>
          </a:effectLst>
        </p:spPr>
        <p:txBody>
          <a:bodyPr/>
          <a:lstStyle/>
          <a:p>
            <a:r>
              <a:rPr lang="en-US" dirty="0"/>
              <a:t>ORGANISATION 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D477477-3AB8-694A-960C-859D9D09A0CF}"/>
              </a:ext>
            </a:extLst>
          </p:cNvPr>
          <p:cNvSpPr/>
          <p:nvPr/>
        </p:nvSpPr>
        <p:spPr>
          <a:xfrm>
            <a:off x="419273" y="109243"/>
            <a:ext cx="899573" cy="806235"/>
          </a:xfrm>
          <a:prstGeom prst="ellipse">
            <a:avLst/>
          </a:prstGeom>
          <a:solidFill>
            <a:schemeClr val="dk1"/>
          </a:solidFill>
          <a:ln w="57150">
            <a:solidFill>
              <a:schemeClr val="tx1"/>
            </a:solidFill>
          </a:ln>
          <a:effectLst>
            <a:glow>
              <a:schemeClr val="accent1"/>
            </a:glow>
            <a:outerShdw blurRad="50800" dist="50800" dir="5400000" sx="1000" sy="1000" algn="ctr" rotWithShape="0">
              <a:srgbClr val="000000"/>
            </a:outerShdw>
            <a:reflection blurRad="100286" stA="45000" endPos="53000" dist="78990" dir="5400000" sy="-100000" algn="bl" rotWithShape="0"/>
            <a:softEdge rad="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3FB73AD-B210-968D-E032-D91D2BD5A27C}"/>
              </a:ext>
            </a:extLst>
          </p:cNvPr>
          <p:cNvSpPr txBox="1"/>
          <p:nvPr/>
        </p:nvSpPr>
        <p:spPr>
          <a:xfrm>
            <a:off x="257229" y="4105392"/>
            <a:ext cx="3612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3.  Move files to appropriate folder  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6F54A93-B3DB-7545-4DE1-9764BBA30F3B}"/>
              </a:ext>
            </a:extLst>
          </p:cNvPr>
          <p:cNvSpPr txBox="1"/>
          <p:nvPr/>
        </p:nvSpPr>
        <p:spPr>
          <a:xfrm>
            <a:off x="2321012" y="7027002"/>
            <a:ext cx="18193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 Move genome</a:t>
            </a:r>
          </a:p>
          <a:p>
            <a:endParaRPr lang="en-US" dirty="0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70C0E2BB-0A71-14AA-1B27-B45DD9E6786A}"/>
              </a:ext>
            </a:extLst>
          </p:cNvPr>
          <p:cNvSpPr/>
          <p:nvPr/>
        </p:nvSpPr>
        <p:spPr>
          <a:xfrm>
            <a:off x="257229" y="3103102"/>
            <a:ext cx="4558146" cy="923331"/>
          </a:xfrm>
          <a:prstGeom prst="roundRect">
            <a:avLst/>
          </a:prstGeom>
          <a:solidFill>
            <a:schemeClr val="tx1">
              <a:lumMod val="65000"/>
            </a:schemeClr>
          </a:solidFill>
          <a:ln w="38100">
            <a:solidFill>
              <a:schemeClr val="tx1"/>
            </a:solidFill>
          </a:ln>
          <a:effectLst>
            <a:softEdge rad="96178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400" dirty="0" err="1"/>
              <a:t>mkdir</a:t>
            </a:r>
            <a:r>
              <a:rPr lang="en-GB" sz="1400" dirty="0"/>
              <a:t> </a:t>
            </a:r>
            <a:r>
              <a:rPr lang="en-GB" sz="1400" dirty="0" err="1"/>
              <a:t>fastqc</a:t>
            </a:r>
            <a:r>
              <a:rPr lang="en-GB" sz="1400" dirty="0"/>
              <a:t> </a:t>
            </a:r>
          </a:p>
          <a:p>
            <a:r>
              <a:rPr lang="en-GB" sz="1400" dirty="0" err="1"/>
              <a:t>mkdir</a:t>
            </a:r>
            <a:r>
              <a:rPr lang="en-GB" sz="1400" dirty="0"/>
              <a:t> </a:t>
            </a:r>
            <a:r>
              <a:rPr lang="en-GB" sz="1400" dirty="0" err="1"/>
              <a:t>trimmed_reads</a:t>
            </a:r>
            <a:endParaRPr lang="en-GB" sz="1400" dirty="0"/>
          </a:p>
          <a:p>
            <a:r>
              <a:rPr lang="en-GB" sz="1400" dirty="0" err="1"/>
              <a:t>mkdir</a:t>
            </a:r>
            <a:r>
              <a:rPr lang="en-GB" sz="1400" dirty="0"/>
              <a:t> aligned reads 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71D49CA0-D4E9-412B-30B8-5C8AD3C921AF}"/>
              </a:ext>
            </a:extLst>
          </p:cNvPr>
          <p:cNvSpPr/>
          <p:nvPr/>
        </p:nvSpPr>
        <p:spPr>
          <a:xfrm>
            <a:off x="168904" y="4383465"/>
            <a:ext cx="5201750" cy="2365292"/>
          </a:xfrm>
          <a:prstGeom prst="roundRect">
            <a:avLst/>
          </a:prstGeom>
          <a:solidFill>
            <a:schemeClr val="tx1">
              <a:lumMod val="65000"/>
            </a:schemeClr>
          </a:solidFill>
          <a:ln w="38100">
            <a:solidFill>
              <a:schemeClr val="tx1"/>
            </a:solidFill>
          </a:ln>
          <a:effectLst>
            <a:softEdge rad="96178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400" dirty="0"/>
              <a:t>#navigate to aligning </a:t>
            </a:r>
          </a:p>
          <a:p>
            <a:r>
              <a:rPr lang="en-GB" sz="1400" dirty="0"/>
              <a:t>mv ../Homo </a:t>
            </a:r>
            <a:r>
              <a:rPr lang="en-GB" sz="1400" dirty="0">
                <a:solidFill>
                  <a:srgbClr val="FF0000"/>
                </a:solidFill>
              </a:rPr>
              <a:t>tab</a:t>
            </a:r>
            <a:r>
              <a:rPr lang="en-GB" sz="1400" dirty="0"/>
              <a:t> . </a:t>
            </a:r>
          </a:p>
          <a:p>
            <a:endParaRPr lang="en-GB" sz="1400" dirty="0"/>
          </a:p>
          <a:p>
            <a:r>
              <a:rPr lang="en-GB" sz="1400" dirty="0"/>
              <a:t>#navigate to </a:t>
            </a:r>
            <a:r>
              <a:rPr lang="en-GB" sz="1400" dirty="0" err="1"/>
              <a:t>fastqc</a:t>
            </a:r>
            <a:r>
              <a:rPr lang="en-GB" sz="1400" dirty="0"/>
              <a:t> folder </a:t>
            </a:r>
          </a:p>
          <a:p>
            <a:r>
              <a:rPr lang="en-GB" sz="1400" dirty="0"/>
              <a:t>mv ../*</a:t>
            </a:r>
            <a:r>
              <a:rPr lang="en-GB" sz="1400" dirty="0" err="1"/>
              <a:t>fastqc</a:t>
            </a:r>
            <a:r>
              <a:rPr lang="en-GB" sz="1400" dirty="0"/>
              <a:t>* . </a:t>
            </a:r>
          </a:p>
          <a:p>
            <a:endParaRPr lang="en-GB" sz="1400" dirty="0"/>
          </a:p>
          <a:p>
            <a:r>
              <a:rPr lang="en-GB" sz="1400" dirty="0"/>
              <a:t>#DELETE PRE-MERGED FILES</a:t>
            </a:r>
          </a:p>
          <a:p>
            <a:r>
              <a:rPr lang="en-GB" sz="1400" dirty="0"/>
              <a:t># navigate to trimming folder </a:t>
            </a:r>
          </a:p>
          <a:p>
            <a:r>
              <a:rPr lang="en-GB" sz="1400" dirty="0"/>
              <a:t>mv ../report* . </a:t>
            </a:r>
          </a:p>
          <a:p>
            <a:r>
              <a:rPr lang="en-GB" sz="1400" dirty="0"/>
              <a:t>mv  ../*trimmed* .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79621F8-C426-6DD1-6D92-3A43FD9B4086}"/>
              </a:ext>
            </a:extLst>
          </p:cNvPr>
          <p:cNvSpPr txBox="1"/>
          <p:nvPr/>
        </p:nvSpPr>
        <p:spPr>
          <a:xfrm>
            <a:off x="419273" y="1234320"/>
            <a:ext cx="2811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  Remove temporary files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E22A997-9049-0DF6-307B-16DA508249CC}"/>
              </a:ext>
            </a:extLst>
          </p:cNvPr>
          <p:cNvSpPr txBox="1"/>
          <p:nvPr/>
        </p:nvSpPr>
        <p:spPr>
          <a:xfrm>
            <a:off x="6178311" y="1802561"/>
            <a:ext cx="542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4.  Move </a:t>
            </a:r>
            <a:r>
              <a:rPr lang="en-US" dirty="0" err="1"/>
              <a:t>fasta</a:t>
            </a:r>
            <a:r>
              <a:rPr lang="en-US" dirty="0"/>
              <a:t> files to ephemeral (deleted after 30 days)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20E7D6A3-D94F-3AA7-282A-2FABFDF9D460}"/>
              </a:ext>
            </a:extLst>
          </p:cNvPr>
          <p:cNvSpPr/>
          <p:nvPr/>
        </p:nvSpPr>
        <p:spPr>
          <a:xfrm>
            <a:off x="313670" y="1498418"/>
            <a:ext cx="4558146" cy="923331"/>
          </a:xfrm>
          <a:prstGeom prst="roundRect">
            <a:avLst/>
          </a:prstGeom>
          <a:solidFill>
            <a:schemeClr val="tx1">
              <a:lumMod val="65000"/>
            </a:schemeClr>
          </a:solidFill>
          <a:ln w="38100">
            <a:solidFill>
              <a:schemeClr val="tx1"/>
            </a:solidFill>
          </a:ln>
          <a:effectLst>
            <a:softEdge rad="96178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400" dirty="0"/>
              <a:t>rm *.e*  </a:t>
            </a:r>
          </a:p>
          <a:p>
            <a:r>
              <a:rPr lang="en-GB" sz="1400" dirty="0"/>
              <a:t>rm *.o*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3F8A4A9E-0D7E-DB9D-2570-13EC0D465DA9}"/>
              </a:ext>
            </a:extLst>
          </p:cNvPr>
          <p:cNvSpPr/>
          <p:nvPr/>
        </p:nvSpPr>
        <p:spPr>
          <a:xfrm>
            <a:off x="6096000" y="2212663"/>
            <a:ext cx="5326589" cy="923331"/>
          </a:xfrm>
          <a:prstGeom prst="roundRect">
            <a:avLst/>
          </a:prstGeom>
          <a:solidFill>
            <a:schemeClr val="tx1">
              <a:lumMod val="65000"/>
            </a:schemeClr>
          </a:solidFill>
          <a:ln w="38100">
            <a:solidFill>
              <a:schemeClr val="tx1"/>
            </a:solidFill>
          </a:ln>
          <a:effectLst>
            <a:softEdge rad="96178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400" dirty="0"/>
              <a:t>mv *.</a:t>
            </a:r>
            <a:r>
              <a:rPr lang="en-GB" sz="1400" dirty="0" err="1"/>
              <a:t>fastq</a:t>
            </a:r>
            <a:r>
              <a:rPr lang="en-GB" sz="1400" dirty="0"/>
              <a:t> /</a:t>
            </a:r>
            <a:r>
              <a:rPr lang="en-GB" sz="1400" dirty="0" err="1"/>
              <a:t>rds</a:t>
            </a:r>
            <a:r>
              <a:rPr lang="en-GB" sz="1400" dirty="0"/>
              <a:t>/general/ephemeral/user/jr2715/ephemeral  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06C7877-B9F1-591B-3B3B-77C0225667CF}"/>
              </a:ext>
            </a:extLst>
          </p:cNvPr>
          <p:cNvSpPr txBox="1"/>
          <p:nvPr/>
        </p:nvSpPr>
        <p:spPr>
          <a:xfrm>
            <a:off x="287498" y="2698466"/>
            <a:ext cx="43971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 Make folder for </a:t>
            </a:r>
            <a:r>
              <a:rPr lang="en-US" dirty="0" err="1"/>
              <a:t>fastqc</a:t>
            </a:r>
            <a:r>
              <a:rPr lang="en-US" dirty="0"/>
              <a:t>, trimming, aligning 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80000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3712954-1203-9F13-C938-FACFF39735ED}"/>
              </a:ext>
            </a:extLst>
          </p:cNvPr>
          <p:cNvSpPr/>
          <p:nvPr/>
        </p:nvSpPr>
        <p:spPr>
          <a:xfrm>
            <a:off x="8255392" y="2089538"/>
            <a:ext cx="3765630" cy="288541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7DE1738-2C14-4644-BF67-EF03D632B534}"/>
              </a:ext>
            </a:extLst>
          </p:cNvPr>
          <p:cNvSpPr/>
          <p:nvPr/>
        </p:nvSpPr>
        <p:spPr>
          <a:xfrm>
            <a:off x="82311" y="-65424"/>
            <a:ext cx="12192000" cy="980902"/>
          </a:xfrm>
          <a:prstGeom prst="rect">
            <a:avLst/>
          </a:prstGeom>
          <a:solidFill>
            <a:schemeClr val="accent6">
              <a:lumMod val="60000"/>
              <a:lumOff val="40000"/>
              <a:alpha val="60000"/>
            </a:schemeClr>
          </a:solidFill>
          <a:ln>
            <a:solidFill>
              <a:schemeClr val="tx1"/>
            </a:solidFill>
          </a:ln>
          <a:effectLst>
            <a:softEdge rad="18828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7A84E024-C1E3-0F4B-BA6F-2D8D14B16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9722" y="-237755"/>
            <a:ext cx="10515600" cy="1325563"/>
          </a:xfrm>
          <a:effectLst>
            <a:reflection stA="45000" endPos="0" dist="50800" dir="5400000" sy="-100000" algn="bl" rotWithShape="0"/>
          </a:effectLst>
        </p:spPr>
        <p:txBody>
          <a:bodyPr/>
          <a:lstStyle/>
          <a:p>
            <a:r>
              <a:rPr lang="en-US" dirty="0"/>
              <a:t>Aligning genome 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D477477-3AB8-694A-960C-859D9D09A0CF}"/>
              </a:ext>
            </a:extLst>
          </p:cNvPr>
          <p:cNvSpPr/>
          <p:nvPr/>
        </p:nvSpPr>
        <p:spPr>
          <a:xfrm>
            <a:off x="419273" y="109243"/>
            <a:ext cx="899573" cy="806235"/>
          </a:xfrm>
          <a:prstGeom prst="ellipse">
            <a:avLst/>
          </a:prstGeom>
          <a:solidFill>
            <a:schemeClr val="dk1"/>
          </a:solidFill>
          <a:ln w="57150">
            <a:solidFill>
              <a:schemeClr val="tx1"/>
            </a:solidFill>
          </a:ln>
          <a:effectLst>
            <a:glow>
              <a:schemeClr val="accent1"/>
            </a:glow>
            <a:outerShdw blurRad="50800" dist="50800" dir="5400000" sx="1000" sy="1000" algn="ctr" rotWithShape="0">
              <a:srgbClr val="000000"/>
            </a:outerShdw>
            <a:reflection blurRad="100286" stA="45000" endPos="53000" dist="78990" dir="5400000" sy="-100000" algn="bl" rotWithShape="0"/>
            <a:softEdge rad="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AE9BD33-D416-0213-DD5D-90D36DE185B3}"/>
              </a:ext>
            </a:extLst>
          </p:cNvPr>
          <p:cNvSpPr txBox="1"/>
          <p:nvPr/>
        </p:nvSpPr>
        <p:spPr>
          <a:xfrm>
            <a:off x="645078" y="1575830"/>
            <a:ext cx="3139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 Download reference genome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EA9FE87-48E1-E8F0-850A-6C9C69FC15EE}"/>
              </a:ext>
            </a:extLst>
          </p:cNvPr>
          <p:cNvSpPr txBox="1"/>
          <p:nvPr/>
        </p:nvSpPr>
        <p:spPr>
          <a:xfrm>
            <a:off x="5306405" y="1520317"/>
            <a:ext cx="1743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 Index genome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501AB9-0409-3B69-AF89-43F1D371850C}"/>
              </a:ext>
            </a:extLst>
          </p:cNvPr>
          <p:cNvSpPr txBox="1"/>
          <p:nvPr/>
        </p:nvSpPr>
        <p:spPr>
          <a:xfrm>
            <a:off x="9502393" y="1524350"/>
            <a:ext cx="14496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3. Align reads</a:t>
            </a:r>
          </a:p>
        </p:txBody>
      </p:sp>
      <p:pic>
        <p:nvPicPr>
          <p:cNvPr id="1026" name="Picture 2" descr="New, improved human genome reference in the works | Newsroom">
            <a:extLst>
              <a:ext uri="{FF2B5EF4-FFF2-40B4-BE49-F238E27FC236}">
                <a16:creationId xmlns:a16="http://schemas.microsoft.com/office/drawing/2014/main" id="{0B32CFEC-FE59-D0F7-6658-3415B1D99F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309" y="2055339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Book Indexing: Why Produce A Book Index And Who Should Do It?">
            <a:extLst>
              <a:ext uri="{FF2B5EF4-FFF2-40B4-BE49-F238E27FC236}">
                <a16:creationId xmlns:a16="http://schemas.microsoft.com/office/drawing/2014/main" id="{ABE6991C-97C9-0D82-1339-7A5B80383B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8934" y="1945162"/>
            <a:ext cx="2944924" cy="3174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Alignment with STAR | Introduction to RNA-Seq using high-performance  computing - ARCHIVED">
            <a:extLst>
              <a:ext uri="{FF2B5EF4-FFF2-40B4-BE49-F238E27FC236}">
                <a16:creationId xmlns:a16="http://schemas.microsoft.com/office/drawing/2014/main" id="{5B7DBA38-A6CB-2DDE-69F1-5DCE72B8E7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3221" y="2276289"/>
            <a:ext cx="3469972" cy="2666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95453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7DE1738-2C14-4644-BF67-EF03D632B534}"/>
              </a:ext>
            </a:extLst>
          </p:cNvPr>
          <p:cNvSpPr/>
          <p:nvPr/>
        </p:nvSpPr>
        <p:spPr>
          <a:xfrm>
            <a:off x="82311" y="-65424"/>
            <a:ext cx="12192000" cy="980902"/>
          </a:xfrm>
          <a:prstGeom prst="rect">
            <a:avLst/>
          </a:prstGeom>
          <a:solidFill>
            <a:schemeClr val="accent6">
              <a:lumMod val="60000"/>
              <a:lumOff val="40000"/>
              <a:alpha val="60000"/>
            </a:schemeClr>
          </a:solidFill>
          <a:ln>
            <a:solidFill>
              <a:schemeClr val="tx1"/>
            </a:solidFill>
          </a:ln>
          <a:effectLst>
            <a:softEdge rad="18828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7A84E024-C1E3-0F4B-BA6F-2D8D14B16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0849" y="-195078"/>
            <a:ext cx="10515600" cy="1325563"/>
          </a:xfrm>
          <a:effectLst>
            <a:reflection stA="45000" endPos="0" dist="50800" dir="5400000" sy="-100000" algn="bl" rotWithShape="0"/>
          </a:effectLst>
        </p:spPr>
        <p:txBody>
          <a:bodyPr/>
          <a:lstStyle/>
          <a:p>
            <a:r>
              <a:rPr lang="en-US" dirty="0"/>
              <a:t>Aligning reads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D477477-3AB8-694A-960C-859D9D09A0CF}"/>
              </a:ext>
            </a:extLst>
          </p:cNvPr>
          <p:cNvSpPr/>
          <p:nvPr/>
        </p:nvSpPr>
        <p:spPr>
          <a:xfrm>
            <a:off x="419273" y="109243"/>
            <a:ext cx="899573" cy="806235"/>
          </a:xfrm>
          <a:prstGeom prst="ellipse">
            <a:avLst/>
          </a:prstGeom>
          <a:solidFill>
            <a:schemeClr val="dk1"/>
          </a:solidFill>
          <a:ln w="57150">
            <a:solidFill>
              <a:schemeClr val="tx1"/>
            </a:solidFill>
          </a:ln>
          <a:effectLst>
            <a:glow>
              <a:schemeClr val="accent1"/>
            </a:glow>
            <a:outerShdw blurRad="50800" dist="50800" dir="5400000" sx="1000" sy="1000" algn="ctr" rotWithShape="0">
              <a:srgbClr val="000000"/>
            </a:outerShdw>
            <a:reflection blurRad="100286" stA="45000" endPos="53000" dist="78990" dir="5400000" sy="-100000" algn="bl" rotWithShape="0"/>
            <a:softEdge rad="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541500-5FA1-8348-9080-A63F5C48530E}"/>
              </a:ext>
            </a:extLst>
          </p:cNvPr>
          <p:cNvSpPr txBox="1"/>
          <p:nvPr/>
        </p:nvSpPr>
        <p:spPr>
          <a:xfrm>
            <a:off x="343907" y="1544455"/>
            <a:ext cx="18156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Index hg38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5289EE5B-67CA-7F6A-B3AF-8AC9807C4EC1}"/>
              </a:ext>
            </a:extLst>
          </p:cNvPr>
          <p:cNvSpPr/>
          <p:nvPr/>
        </p:nvSpPr>
        <p:spPr>
          <a:xfrm>
            <a:off x="343906" y="2067675"/>
            <a:ext cx="11504187" cy="1361325"/>
          </a:xfrm>
          <a:prstGeom prst="roundRect">
            <a:avLst/>
          </a:prstGeom>
          <a:solidFill>
            <a:schemeClr val="tx1">
              <a:lumMod val="65000"/>
            </a:schemeClr>
          </a:solidFill>
          <a:ln w="38100">
            <a:solidFill>
              <a:schemeClr val="tx1"/>
            </a:solidFill>
          </a:ln>
          <a:effectLst>
            <a:softEdge rad="96178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400" dirty="0"/>
              <a:t>module load anaconda3/personal</a:t>
            </a:r>
          </a:p>
          <a:p>
            <a:r>
              <a:rPr lang="en-GB" sz="1400" dirty="0"/>
              <a:t>module load bowtie2</a:t>
            </a:r>
          </a:p>
          <a:p>
            <a:endParaRPr lang="en-GB" sz="1400" dirty="0"/>
          </a:p>
          <a:p>
            <a:r>
              <a:rPr lang="en-GB" sz="1400" dirty="0"/>
              <a:t>bowtie2-build /</a:t>
            </a:r>
            <a:r>
              <a:rPr lang="en-GB" sz="1400" dirty="0" err="1"/>
              <a:t>rds</a:t>
            </a:r>
            <a:r>
              <a:rPr lang="en-GB" sz="1400" dirty="0"/>
              <a:t>/general/user/jr2715/home/</a:t>
            </a:r>
            <a:r>
              <a:rPr lang="en-GB" sz="1400" dirty="0" err="1"/>
              <a:t>mda_training</a:t>
            </a:r>
            <a:r>
              <a:rPr lang="en-GB" sz="1400" dirty="0"/>
              <a:t>/aligning/Homo_sapiens.GRCh38.dna.primary_assembly.fa hg38</a:t>
            </a:r>
          </a:p>
        </p:txBody>
      </p:sp>
    </p:spTree>
    <p:extLst>
      <p:ext uri="{BB962C8B-B14F-4D97-AF65-F5344CB8AC3E}">
        <p14:creationId xmlns:p14="http://schemas.microsoft.com/office/powerpoint/2010/main" val="24112142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E39241A-684D-F76E-6581-44C5BE654ACB}"/>
              </a:ext>
            </a:extLst>
          </p:cNvPr>
          <p:cNvSpPr/>
          <p:nvPr/>
        </p:nvSpPr>
        <p:spPr>
          <a:xfrm>
            <a:off x="8255392" y="2089538"/>
            <a:ext cx="3765630" cy="288541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7DE1738-2C14-4644-BF67-EF03D632B534}"/>
              </a:ext>
            </a:extLst>
          </p:cNvPr>
          <p:cNvSpPr/>
          <p:nvPr/>
        </p:nvSpPr>
        <p:spPr>
          <a:xfrm>
            <a:off x="82311" y="-65424"/>
            <a:ext cx="12192000" cy="980902"/>
          </a:xfrm>
          <a:prstGeom prst="rect">
            <a:avLst/>
          </a:prstGeom>
          <a:solidFill>
            <a:schemeClr val="accent6">
              <a:lumMod val="60000"/>
              <a:lumOff val="40000"/>
              <a:alpha val="60000"/>
            </a:schemeClr>
          </a:solidFill>
          <a:ln>
            <a:solidFill>
              <a:schemeClr val="tx1"/>
            </a:solidFill>
          </a:ln>
          <a:effectLst>
            <a:softEdge rad="18828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7A84E024-C1E3-0F4B-BA6F-2D8D14B16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0849" y="-195078"/>
            <a:ext cx="10515600" cy="1325563"/>
          </a:xfrm>
          <a:effectLst>
            <a:reflection stA="45000" endPos="0" dist="50800" dir="5400000" sy="-100000" algn="bl" rotWithShape="0"/>
          </a:effectLst>
        </p:spPr>
        <p:txBody>
          <a:bodyPr/>
          <a:lstStyle/>
          <a:p>
            <a:r>
              <a:rPr lang="en-US" dirty="0"/>
              <a:t>Aligning reads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D477477-3AB8-694A-960C-859D9D09A0CF}"/>
              </a:ext>
            </a:extLst>
          </p:cNvPr>
          <p:cNvSpPr/>
          <p:nvPr/>
        </p:nvSpPr>
        <p:spPr>
          <a:xfrm>
            <a:off x="419273" y="109243"/>
            <a:ext cx="899573" cy="806235"/>
          </a:xfrm>
          <a:prstGeom prst="ellipse">
            <a:avLst/>
          </a:prstGeom>
          <a:solidFill>
            <a:schemeClr val="dk1"/>
          </a:solidFill>
          <a:ln w="57150">
            <a:solidFill>
              <a:schemeClr val="tx1"/>
            </a:solidFill>
          </a:ln>
          <a:effectLst>
            <a:glow>
              <a:schemeClr val="accent1"/>
            </a:glow>
            <a:outerShdw blurRad="50800" dist="50800" dir="5400000" sx="1000" sy="1000" algn="ctr" rotWithShape="0">
              <a:srgbClr val="000000"/>
            </a:outerShdw>
            <a:reflection blurRad="100286" stA="45000" endPos="53000" dist="78990" dir="5400000" sy="-100000" algn="bl" rotWithShape="0"/>
            <a:softEdge rad="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541500-5FA1-8348-9080-A63F5C48530E}"/>
              </a:ext>
            </a:extLst>
          </p:cNvPr>
          <p:cNvSpPr txBox="1"/>
          <p:nvPr/>
        </p:nvSpPr>
        <p:spPr>
          <a:xfrm>
            <a:off x="343907" y="1130485"/>
            <a:ext cx="18413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Align reads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CB90CF15-DEBF-6240-F77F-EC3CDCA9801C}"/>
              </a:ext>
            </a:extLst>
          </p:cNvPr>
          <p:cNvSpPr/>
          <p:nvPr/>
        </p:nvSpPr>
        <p:spPr>
          <a:xfrm>
            <a:off x="82311" y="2344961"/>
            <a:ext cx="7568555" cy="2268334"/>
          </a:xfrm>
          <a:prstGeom prst="roundRect">
            <a:avLst/>
          </a:prstGeom>
          <a:solidFill>
            <a:schemeClr val="tx1">
              <a:lumMod val="65000"/>
            </a:schemeClr>
          </a:solidFill>
          <a:ln w="38100">
            <a:solidFill>
              <a:schemeClr val="tx1"/>
            </a:solidFill>
          </a:ln>
          <a:effectLst>
            <a:softEdge rad="96178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400" dirty="0"/>
              <a:t>module load anaconda3/personal</a:t>
            </a:r>
          </a:p>
          <a:p>
            <a:r>
              <a:rPr lang="en-GB" sz="1400" dirty="0"/>
              <a:t>module load bowtie2</a:t>
            </a:r>
          </a:p>
          <a:p>
            <a:endParaRPr lang="en-GB" sz="1400" dirty="0"/>
          </a:p>
          <a:p>
            <a:r>
              <a:rPr lang="en-GB" sz="1400" dirty="0"/>
              <a:t>bowtie2 -a -L 5 -x /data/jr2715/tools/bowtie2/hg19 -c </a:t>
            </a:r>
            <a:r>
              <a:rPr lang="en-GB" sz="1400" dirty="0" err="1"/>
              <a:t>ggagctgccatgtccgg</a:t>
            </a:r>
            <a:r>
              <a:rPr lang="en-GB" sz="1400" dirty="0"/>
              <a:t> -S </a:t>
            </a:r>
            <a:r>
              <a:rPr lang="en-GB" sz="1400" dirty="0" err="1"/>
              <a:t>test_new.sam</a:t>
            </a:r>
            <a:endParaRPr lang="en-GB" sz="1400" dirty="0"/>
          </a:p>
          <a:p>
            <a:r>
              <a:rPr lang="en-GB" sz="1400" dirty="0"/>
              <a:t># -a load all alignments </a:t>
            </a:r>
          </a:p>
          <a:p>
            <a:r>
              <a:rPr lang="en-GB" sz="1400" dirty="0"/>
              <a:t># -L length of seed substring</a:t>
            </a:r>
          </a:p>
          <a:p>
            <a:r>
              <a:rPr lang="en-GB" sz="1400" dirty="0"/>
              <a:t># -x reference genome </a:t>
            </a:r>
          </a:p>
          <a:p>
            <a:r>
              <a:rPr lang="en-GB" sz="1400" dirty="0"/>
              <a:t># -c sequence </a:t>
            </a:r>
          </a:p>
          <a:p>
            <a:r>
              <a:rPr lang="en-GB" sz="1400" dirty="0"/>
              <a:t># -S </a:t>
            </a:r>
            <a:r>
              <a:rPr lang="en-GB" sz="1400" dirty="0" err="1"/>
              <a:t>sam</a:t>
            </a:r>
            <a:r>
              <a:rPr lang="en-GB" sz="1400" dirty="0"/>
              <a:t> file name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7D3C23-98E9-0DFA-CF9E-C8DB28261705}"/>
              </a:ext>
            </a:extLst>
          </p:cNvPr>
          <p:cNvSpPr txBox="1"/>
          <p:nvPr/>
        </p:nvSpPr>
        <p:spPr>
          <a:xfrm>
            <a:off x="343907" y="1975629"/>
            <a:ext cx="1659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  Test bowtie2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DA285E-3154-EB36-5729-716CEB8FF9FE}"/>
              </a:ext>
            </a:extLst>
          </p:cNvPr>
          <p:cNvSpPr txBox="1"/>
          <p:nvPr/>
        </p:nvSpPr>
        <p:spPr>
          <a:xfrm>
            <a:off x="318807" y="4758544"/>
            <a:ext cx="15025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  Align reads</a:t>
            </a:r>
          </a:p>
        </p:txBody>
      </p:sp>
      <p:pic>
        <p:nvPicPr>
          <p:cNvPr id="5" name="Picture 8" descr="Alignment with STAR | Introduction to RNA-Seq using high-performance  computing - ARCHIVED">
            <a:extLst>
              <a:ext uri="{FF2B5EF4-FFF2-40B4-BE49-F238E27FC236}">
                <a16:creationId xmlns:a16="http://schemas.microsoft.com/office/drawing/2014/main" id="{E3E410BA-6A12-6872-869D-5ADA2D8202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3221" y="2276289"/>
            <a:ext cx="3469972" cy="2666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BE36F5DF-5837-ED9A-4E5E-3C65DFA572F8}"/>
              </a:ext>
            </a:extLst>
          </p:cNvPr>
          <p:cNvSpPr/>
          <p:nvPr/>
        </p:nvSpPr>
        <p:spPr>
          <a:xfrm>
            <a:off x="170287" y="5086317"/>
            <a:ext cx="6693500" cy="1662440"/>
          </a:xfrm>
          <a:prstGeom prst="roundRect">
            <a:avLst/>
          </a:prstGeom>
          <a:solidFill>
            <a:schemeClr val="tx1">
              <a:lumMod val="65000"/>
            </a:schemeClr>
          </a:solidFill>
          <a:ln w="38100">
            <a:solidFill>
              <a:schemeClr val="tx1"/>
            </a:solidFill>
          </a:ln>
          <a:effectLst>
            <a:softEdge rad="96178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400" dirty="0"/>
              <a:t>for file in $PBS_O_WORDIR </a:t>
            </a:r>
          </a:p>
          <a:p>
            <a:r>
              <a:rPr lang="en-GB" sz="1400" dirty="0"/>
              <a:t>do </a:t>
            </a:r>
          </a:p>
          <a:p>
            <a:r>
              <a:rPr lang="en-GB" sz="1400" dirty="0"/>
              <a:t>name=`</a:t>
            </a:r>
            <a:r>
              <a:rPr lang="en-GB" sz="1400" dirty="0" err="1"/>
              <a:t>basename</a:t>
            </a:r>
            <a:r>
              <a:rPr lang="en-GB" sz="1400" dirty="0"/>
              <a:t> $file .</a:t>
            </a:r>
            <a:r>
              <a:rPr lang="en-GB" sz="1400" dirty="0" err="1"/>
              <a:t>trimmed.fastq</a:t>
            </a:r>
            <a:r>
              <a:rPr lang="en-GB" sz="1400" dirty="0"/>
              <a:t>` </a:t>
            </a:r>
          </a:p>
          <a:p>
            <a:r>
              <a:rPr lang="en-GB" sz="1400" dirty="0"/>
              <a:t>bowtie2 -p 2 -x /data/jr2715/tools/bowtie2/hg19 -U $file -S $</a:t>
            </a:r>
            <a:r>
              <a:rPr lang="en-GB" sz="1400" dirty="0" err="1"/>
              <a:t>name.sam</a:t>
            </a:r>
            <a:r>
              <a:rPr lang="en-GB" sz="1400" dirty="0"/>
              <a:t> done </a:t>
            </a:r>
          </a:p>
        </p:txBody>
      </p:sp>
    </p:spTree>
    <p:extLst>
      <p:ext uri="{BB962C8B-B14F-4D97-AF65-F5344CB8AC3E}">
        <p14:creationId xmlns:p14="http://schemas.microsoft.com/office/powerpoint/2010/main" val="3608345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7DE1738-2C14-4644-BF67-EF03D632B534}"/>
              </a:ext>
            </a:extLst>
          </p:cNvPr>
          <p:cNvSpPr/>
          <p:nvPr/>
        </p:nvSpPr>
        <p:spPr>
          <a:xfrm>
            <a:off x="82311" y="-65424"/>
            <a:ext cx="12192000" cy="980902"/>
          </a:xfrm>
          <a:prstGeom prst="rect">
            <a:avLst/>
          </a:prstGeom>
          <a:solidFill>
            <a:schemeClr val="accent6">
              <a:lumMod val="60000"/>
              <a:lumOff val="40000"/>
              <a:alpha val="60000"/>
            </a:schemeClr>
          </a:solidFill>
          <a:ln>
            <a:solidFill>
              <a:schemeClr val="tx1"/>
            </a:solidFill>
          </a:ln>
          <a:effectLst>
            <a:softEdge rad="18828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7A84E024-C1E3-0F4B-BA6F-2D8D14B16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0849" y="-195078"/>
            <a:ext cx="10515600" cy="1325563"/>
          </a:xfrm>
          <a:effectLst>
            <a:reflection stA="45000" endPos="0" dist="50800" dir="5400000" sy="-100000" algn="bl" rotWithShape="0"/>
          </a:effectLst>
        </p:spPr>
        <p:txBody>
          <a:bodyPr/>
          <a:lstStyle/>
          <a:p>
            <a:r>
              <a:rPr lang="en-US" dirty="0"/>
              <a:t>Aligning reads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D477477-3AB8-694A-960C-859D9D09A0CF}"/>
              </a:ext>
            </a:extLst>
          </p:cNvPr>
          <p:cNvSpPr/>
          <p:nvPr/>
        </p:nvSpPr>
        <p:spPr>
          <a:xfrm>
            <a:off x="419273" y="109243"/>
            <a:ext cx="899573" cy="806235"/>
          </a:xfrm>
          <a:prstGeom prst="ellipse">
            <a:avLst/>
          </a:prstGeom>
          <a:solidFill>
            <a:schemeClr val="dk1"/>
          </a:solidFill>
          <a:ln w="57150">
            <a:solidFill>
              <a:schemeClr val="tx1"/>
            </a:solidFill>
          </a:ln>
          <a:effectLst>
            <a:glow>
              <a:schemeClr val="accent1"/>
            </a:glow>
            <a:outerShdw blurRad="50800" dist="50800" dir="5400000" sx="1000" sy="1000" algn="ctr" rotWithShape="0">
              <a:srgbClr val="000000"/>
            </a:outerShdw>
            <a:reflection blurRad="100286" stA="45000" endPos="53000" dist="78990" dir="5400000" sy="-100000" algn="bl" rotWithShape="0"/>
            <a:softEdge rad="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541500-5FA1-8348-9080-A63F5C48530E}"/>
              </a:ext>
            </a:extLst>
          </p:cNvPr>
          <p:cNvSpPr txBox="1"/>
          <p:nvPr/>
        </p:nvSpPr>
        <p:spPr>
          <a:xfrm>
            <a:off x="87368" y="1544455"/>
            <a:ext cx="33447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What’s in a </a:t>
            </a:r>
            <a:r>
              <a:rPr lang="en-US" sz="2800" b="1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sam</a:t>
            </a:r>
            <a:r>
              <a:rPr lang="en-US" sz="28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file? </a:t>
            </a:r>
          </a:p>
        </p:txBody>
      </p:sp>
    </p:spTree>
    <p:extLst>
      <p:ext uri="{BB962C8B-B14F-4D97-AF65-F5344CB8AC3E}">
        <p14:creationId xmlns:p14="http://schemas.microsoft.com/office/powerpoint/2010/main" val="11868298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7DE1738-2C14-4644-BF67-EF03D632B534}"/>
              </a:ext>
            </a:extLst>
          </p:cNvPr>
          <p:cNvSpPr/>
          <p:nvPr/>
        </p:nvSpPr>
        <p:spPr>
          <a:xfrm>
            <a:off x="82311" y="-65424"/>
            <a:ext cx="12192000" cy="980902"/>
          </a:xfrm>
          <a:prstGeom prst="rect">
            <a:avLst/>
          </a:prstGeom>
          <a:solidFill>
            <a:schemeClr val="accent6">
              <a:lumMod val="60000"/>
              <a:lumOff val="40000"/>
              <a:alpha val="60000"/>
            </a:schemeClr>
          </a:solidFill>
          <a:ln>
            <a:solidFill>
              <a:schemeClr val="tx1"/>
            </a:solidFill>
          </a:ln>
          <a:effectLst>
            <a:softEdge rad="18828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7A84E024-C1E3-0F4B-BA6F-2D8D14B16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0849" y="-195078"/>
            <a:ext cx="10515600" cy="1325563"/>
          </a:xfrm>
          <a:effectLst>
            <a:reflection stA="45000" endPos="0" dist="50800" dir="5400000" sy="-100000" algn="bl" rotWithShape="0"/>
          </a:effectLst>
        </p:spPr>
        <p:txBody>
          <a:bodyPr/>
          <a:lstStyle/>
          <a:p>
            <a:r>
              <a:rPr lang="en-US" dirty="0"/>
              <a:t>Aligning reads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D477477-3AB8-694A-960C-859D9D09A0CF}"/>
              </a:ext>
            </a:extLst>
          </p:cNvPr>
          <p:cNvSpPr/>
          <p:nvPr/>
        </p:nvSpPr>
        <p:spPr>
          <a:xfrm>
            <a:off x="419273" y="109243"/>
            <a:ext cx="899573" cy="806235"/>
          </a:xfrm>
          <a:prstGeom prst="ellipse">
            <a:avLst/>
          </a:prstGeom>
          <a:solidFill>
            <a:schemeClr val="dk1"/>
          </a:solidFill>
          <a:ln w="57150">
            <a:solidFill>
              <a:schemeClr val="tx1"/>
            </a:solidFill>
          </a:ln>
          <a:effectLst>
            <a:glow>
              <a:schemeClr val="accent1"/>
            </a:glow>
            <a:outerShdw blurRad="50800" dist="50800" dir="5400000" sx="1000" sy="1000" algn="ctr" rotWithShape="0">
              <a:srgbClr val="000000"/>
            </a:outerShdw>
            <a:reflection blurRad="100286" stA="45000" endPos="53000" dist="78990" dir="5400000" sy="-100000" algn="bl" rotWithShape="0"/>
            <a:softEdge rad="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541500-5FA1-8348-9080-A63F5C48530E}"/>
              </a:ext>
            </a:extLst>
          </p:cNvPr>
          <p:cNvSpPr txBox="1"/>
          <p:nvPr/>
        </p:nvSpPr>
        <p:spPr>
          <a:xfrm>
            <a:off x="87368" y="1457267"/>
            <a:ext cx="120172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Sam file processing -&gt; filter, sort, deduplicate, remove blacklisted regions, index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24F971C1-09D1-F9DE-6057-582145A1EC7A}"/>
              </a:ext>
            </a:extLst>
          </p:cNvPr>
          <p:cNvSpPr/>
          <p:nvPr/>
        </p:nvSpPr>
        <p:spPr>
          <a:xfrm>
            <a:off x="0" y="2183422"/>
            <a:ext cx="8980666" cy="4409903"/>
          </a:xfrm>
          <a:prstGeom prst="roundRect">
            <a:avLst/>
          </a:prstGeom>
          <a:solidFill>
            <a:schemeClr val="tx1">
              <a:lumMod val="65000"/>
            </a:schemeClr>
          </a:solidFill>
          <a:ln w="38100">
            <a:solidFill>
              <a:schemeClr val="tx1"/>
            </a:solidFill>
          </a:ln>
          <a:effectLst>
            <a:softEdge rad="96178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400" dirty="0"/>
              <a:t>for file in </a:t>
            </a:r>
          </a:p>
          <a:p>
            <a:r>
              <a:rPr lang="en-GB" sz="1400" dirty="0"/>
              <a:t>*.</a:t>
            </a:r>
            <a:r>
              <a:rPr lang="en-GB" sz="1400" dirty="0" err="1"/>
              <a:t>sam</a:t>
            </a:r>
            <a:r>
              <a:rPr lang="en-GB" sz="1400" dirty="0"/>
              <a:t> </a:t>
            </a:r>
          </a:p>
          <a:p>
            <a:r>
              <a:rPr lang="en-GB" sz="1400" dirty="0"/>
              <a:t>do </a:t>
            </a:r>
          </a:p>
          <a:p>
            <a:r>
              <a:rPr lang="en-GB" sz="1400" dirty="0"/>
              <a:t>name=`</a:t>
            </a:r>
            <a:r>
              <a:rPr lang="en-GB" sz="1400" dirty="0" err="1"/>
              <a:t>basename</a:t>
            </a:r>
            <a:r>
              <a:rPr lang="en-GB" sz="1400" dirty="0"/>
              <a:t> $file .</a:t>
            </a:r>
            <a:r>
              <a:rPr lang="en-GB" sz="1400" dirty="0" err="1"/>
              <a:t>sam</a:t>
            </a:r>
            <a:r>
              <a:rPr lang="en-GB" sz="1400" dirty="0"/>
              <a:t>` </a:t>
            </a:r>
          </a:p>
          <a:p>
            <a:r>
              <a:rPr lang="en-GB" sz="1400" dirty="0" err="1"/>
              <a:t>samtools</a:t>
            </a:r>
            <a:r>
              <a:rPr lang="en-GB" sz="1400" dirty="0"/>
              <a:t> view -F 2308 -b -q 10 $</a:t>
            </a:r>
            <a:r>
              <a:rPr lang="en-GB" sz="1400" dirty="0" err="1"/>
              <a:t>name.sam</a:t>
            </a:r>
            <a:r>
              <a:rPr lang="en-GB" sz="1400" dirty="0"/>
              <a:t> &gt; $</a:t>
            </a:r>
            <a:r>
              <a:rPr lang="en-GB" sz="1400" dirty="0" err="1"/>
              <a:t>name.bam</a:t>
            </a:r>
            <a:r>
              <a:rPr lang="en-GB" sz="1400" dirty="0"/>
              <a:t> </a:t>
            </a:r>
          </a:p>
          <a:p>
            <a:r>
              <a:rPr lang="en-GB" sz="1400" dirty="0" err="1"/>
              <a:t>samtools</a:t>
            </a:r>
            <a:r>
              <a:rPr lang="en-GB" sz="1400" dirty="0"/>
              <a:t> sort -o $</a:t>
            </a:r>
            <a:r>
              <a:rPr lang="en-GB" sz="1400" dirty="0" err="1"/>
              <a:t>name.sorted.bam</a:t>
            </a:r>
            <a:r>
              <a:rPr lang="en-GB" sz="1400" dirty="0"/>
              <a:t> $</a:t>
            </a:r>
            <a:r>
              <a:rPr lang="en-GB" sz="1400" dirty="0" err="1"/>
              <a:t>name.bam</a:t>
            </a:r>
            <a:r>
              <a:rPr lang="en-GB" sz="1400" dirty="0"/>
              <a:t> </a:t>
            </a:r>
          </a:p>
          <a:p>
            <a:r>
              <a:rPr lang="en-GB" sz="1400" dirty="0" err="1"/>
              <a:t>samtools</a:t>
            </a:r>
            <a:r>
              <a:rPr lang="en-GB" sz="1400" dirty="0"/>
              <a:t> </a:t>
            </a:r>
            <a:r>
              <a:rPr lang="en-GB" sz="1400" dirty="0" err="1"/>
              <a:t>markdup</a:t>
            </a:r>
            <a:r>
              <a:rPr lang="en-GB" sz="1400" dirty="0"/>
              <a:t> -r $</a:t>
            </a:r>
            <a:r>
              <a:rPr lang="en-GB" sz="1400" dirty="0" err="1"/>
              <a:t>name.sorted.bam</a:t>
            </a:r>
            <a:r>
              <a:rPr lang="en-GB" sz="1400" dirty="0"/>
              <a:t> $</a:t>
            </a:r>
            <a:r>
              <a:rPr lang="en-GB" sz="1400" dirty="0" err="1"/>
              <a:t>name.dedup.sort.bam</a:t>
            </a:r>
            <a:r>
              <a:rPr lang="en-GB" sz="1400" dirty="0"/>
              <a:t> </a:t>
            </a:r>
          </a:p>
          <a:p>
            <a:r>
              <a:rPr lang="en-GB" sz="1400" dirty="0" err="1"/>
              <a:t>bedtools</a:t>
            </a:r>
            <a:r>
              <a:rPr lang="en-GB" sz="1400" dirty="0"/>
              <a:t> intersect -v -</a:t>
            </a:r>
            <a:r>
              <a:rPr lang="en-GB" sz="1400" dirty="0" err="1"/>
              <a:t>abam</a:t>
            </a:r>
            <a:r>
              <a:rPr lang="en-GB" sz="1400" dirty="0"/>
              <a:t> $</a:t>
            </a:r>
            <a:r>
              <a:rPr lang="en-GB" sz="1400" dirty="0" err="1"/>
              <a:t>name.dedup.sort.bam</a:t>
            </a:r>
            <a:r>
              <a:rPr lang="en-GB" sz="1400" dirty="0"/>
              <a:t> -b '/data/jr2715/</a:t>
            </a:r>
            <a:r>
              <a:rPr lang="en-GB" sz="1400" dirty="0" err="1"/>
              <a:t>bioinformatics_course</a:t>
            </a:r>
            <a:r>
              <a:rPr lang="en-GB" sz="1400" dirty="0"/>
              <a:t>/hg19-blacklist.v2.bed' &gt; $</a:t>
            </a:r>
            <a:r>
              <a:rPr lang="en-GB" sz="1400" dirty="0" err="1"/>
              <a:t>name.bl.dedup.sort.bam</a:t>
            </a:r>
            <a:r>
              <a:rPr lang="en-GB" sz="1400" dirty="0"/>
              <a:t> </a:t>
            </a:r>
          </a:p>
          <a:p>
            <a:r>
              <a:rPr lang="en-GB" sz="1400" dirty="0" err="1"/>
              <a:t>samtools</a:t>
            </a:r>
            <a:r>
              <a:rPr lang="en-GB" sz="1400" dirty="0"/>
              <a:t> index $</a:t>
            </a:r>
            <a:r>
              <a:rPr lang="en-GB" sz="1400" dirty="0" err="1"/>
              <a:t>name.bl.dedup.sort.bam</a:t>
            </a:r>
            <a:r>
              <a:rPr lang="en-GB" sz="1400" dirty="0"/>
              <a:t> </a:t>
            </a:r>
          </a:p>
          <a:p>
            <a:r>
              <a:rPr lang="en-GB" sz="1400" dirty="0"/>
              <a:t>rm $</a:t>
            </a:r>
            <a:r>
              <a:rPr lang="en-GB" sz="1400" dirty="0" err="1"/>
              <a:t>name.bam</a:t>
            </a:r>
            <a:r>
              <a:rPr lang="en-GB" sz="1400" dirty="0"/>
              <a:t> $</a:t>
            </a:r>
            <a:r>
              <a:rPr lang="en-GB" sz="1400" dirty="0" err="1"/>
              <a:t>name.sorted.bam</a:t>
            </a:r>
            <a:r>
              <a:rPr lang="en-GB" sz="1400" dirty="0"/>
              <a:t> $</a:t>
            </a:r>
            <a:r>
              <a:rPr lang="en-GB" sz="1400" dirty="0" err="1"/>
              <a:t>name.dedup.sort.bam</a:t>
            </a:r>
            <a:r>
              <a:rPr lang="en-GB" sz="1400" dirty="0"/>
              <a:t> </a:t>
            </a:r>
          </a:p>
          <a:p>
            <a:r>
              <a:rPr lang="en-GB" sz="1400" dirty="0"/>
              <a:t>done</a:t>
            </a:r>
          </a:p>
        </p:txBody>
      </p:sp>
    </p:spTree>
    <p:extLst>
      <p:ext uri="{BB962C8B-B14F-4D97-AF65-F5344CB8AC3E}">
        <p14:creationId xmlns:p14="http://schemas.microsoft.com/office/powerpoint/2010/main" val="29532369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7DE1738-2C14-4644-BF67-EF03D632B534}"/>
              </a:ext>
            </a:extLst>
          </p:cNvPr>
          <p:cNvSpPr/>
          <p:nvPr/>
        </p:nvSpPr>
        <p:spPr>
          <a:xfrm>
            <a:off x="82311" y="-65424"/>
            <a:ext cx="12192000" cy="980902"/>
          </a:xfrm>
          <a:prstGeom prst="rect">
            <a:avLst/>
          </a:prstGeom>
          <a:solidFill>
            <a:schemeClr val="accent6">
              <a:lumMod val="60000"/>
              <a:lumOff val="40000"/>
              <a:alpha val="60000"/>
            </a:schemeClr>
          </a:solidFill>
          <a:ln>
            <a:solidFill>
              <a:schemeClr val="tx1"/>
            </a:solidFill>
          </a:ln>
          <a:effectLst>
            <a:softEdge rad="18828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7A84E024-C1E3-0F4B-BA6F-2D8D14B16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0849" y="-195078"/>
            <a:ext cx="10515600" cy="1325563"/>
          </a:xfrm>
          <a:effectLst>
            <a:reflection stA="45000" endPos="0" dist="50800" dir="5400000" sy="-100000" algn="bl" rotWithShape="0"/>
          </a:effectLst>
        </p:spPr>
        <p:txBody>
          <a:bodyPr/>
          <a:lstStyle/>
          <a:p>
            <a:r>
              <a:rPr lang="en-US" dirty="0"/>
              <a:t>Peak calling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D477477-3AB8-694A-960C-859D9D09A0CF}"/>
              </a:ext>
            </a:extLst>
          </p:cNvPr>
          <p:cNvSpPr/>
          <p:nvPr/>
        </p:nvSpPr>
        <p:spPr>
          <a:xfrm>
            <a:off x="419273" y="109243"/>
            <a:ext cx="899573" cy="806235"/>
          </a:xfrm>
          <a:prstGeom prst="ellipse">
            <a:avLst/>
          </a:prstGeom>
          <a:solidFill>
            <a:schemeClr val="dk1"/>
          </a:solidFill>
          <a:ln w="57150">
            <a:solidFill>
              <a:schemeClr val="tx1"/>
            </a:solidFill>
          </a:ln>
          <a:effectLst>
            <a:glow>
              <a:schemeClr val="accent1"/>
            </a:glow>
            <a:outerShdw blurRad="50800" dist="50800" dir="5400000" sx="1000" sy="1000" algn="ctr" rotWithShape="0">
              <a:srgbClr val="000000"/>
            </a:outerShdw>
            <a:reflection blurRad="100286" stA="45000" endPos="53000" dist="78990" dir="5400000" sy="-100000" algn="bl" rotWithShape="0"/>
            <a:softEdge rad="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541500-5FA1-8348-9080-A63F5C48530E}"/>
              </a:ext>
            </a:extLst>
          </p:cNvPr>
          <p:cNvSpPr txBox="1"/>
          <p:nvPr/>
        </p:nvSpPr>
        <p:spPr>
          <a:xfrm>
            <a:off x="87368" y="1544455"/>
            <a:ext cx="38450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Peak calling with MACS2</a:t>
            </a:r>
          </a:p>
        </p:txBody>
      </p:sp>
    </p:spTree>
    <p:extLst>
      <p:ext uri="{BB962C8B-B14F-4D97-AF65-F5344CB8AC3E}">
        <p14:creationId xmlns:p14="http://schemas.microsoft.com/office/powerpoint/2010/main" val="9780214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683BB5C2-45EC-394F-8616-FDC19D238746}"/>
              </a:ext>
            </a:extLst>
          </p:cNvPr>
          <p:cNvSpPr/>
          <p:nvPr/>
        </p:nvSpPr>
        <p:spPr>
          <a:xfrm>
            <a:off x="82311" y="-65424"/>
            <a:ext cx="12192000" cy="980902"/>
          </a:xfrm>
          <a:prstGeom prst="rect">
            <a:avLst/>
          </a:prstGeom>
          <a:solidFill>
            <a:schemeClr val="accent6">
              <a:lumMod val="60000"/>
              <a:lumOff val="40000"/>
              <a:alpha val="60000"/>
            </a:schemeClr>
          </a:solidFill>
          <a:ln>
            <a:solidFill>
              <a:schemeClr val="tx1"/>
            </a:solidFill>
          </a:ln>
          <a:effectLst>
            <a:softEdge rad="18828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489658E-D6DD-CA4C-838D-F7FAD927B927}"/>
              </a:ext>
            </a:extLst>
          </p:cNvPr>
          <p:cNvSpPr txBox="1">
            <a:spLocks/>
          </p:cNvSpPr>
          <p:nvPr/>
        </p:nvSpPr>
        <p:spPr>
          <a:xfrm>
            <a:off x="5834943" y="59735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Outline </a:t>
            </a:r>
          </a:p>
        </p:txBody>
      </p:sp>
      <p:pic>
        <p:nvPicPr>
          <p:cNvPr id="3078" name="Picture 6" descr="One does not simply Know Bioinformatics - Does not simply walk into mordor  Boromir | Meme Generator">
            <a:extLst>
              <a:ext uri="{FF2B5EF4-FFF2-40B4-BE49-F238E27FC236}">
                <a16:creationId xmlns:a16="http://schemas.microsoft.com/office/drawing/2014/main" id="{6E279C3A-7A44-0548-A845-A0EE33CFF7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51" r="8734" b="2862"/>
          <a:stretch/>
        </p:blipFill>
        <p:spPr bwMode="auto">
          <a:xfrm>
            <a:off x="593651" y="1135374"/>
            <a:ext cx="3604862" cy="4248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350603CC-3C2C-7446-9575-FBB325E6DF5E}"/>
              </a:ext>
            </a:extLst>
          </p:cNvPr>
          <p:cNvSpPr txBox="1">
            <a:spLocks/>
          </p:cNvSpPr>
          <p:nvPr/>
        </p:nvSpPr>
        <p:spPr>
          <a:xfrm>
            <a:off x="920511" y="57226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solidFill>
                  <a:schemeClr val="tx1">
                    <a:lumMod val="50000"/>
                  </a:schemeClr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Get ready for a wild ride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3458AB-BE75-DD40-AF1F-BC07AC5B5057}"/>
              </a:ext>
            </a:extLst>
          </p:cNvPr>
          <p:cNvSpPr txBox="1"/>
          <p:nvPr/>
        </p:nvSpPr>
        <p:spPr>
          <a:xfrm>
            <a:off x="4522985" y="1476611"/>
            <a:ext cx="408636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Command line basics</a:t>
            </a:r>
          </a:p>
          <a:p>
            <a:endParaRPr lang="en-US" dirty="0">
              <a:solidFill>
                <a:schemeClr val="tx1">
                  <a:lumMod val="85000"/>
                </a:schemeClr>
              </a:solidFill>
            </a:endParaRPr>
          </a:p>
          <a:p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2. Quality over quantity: </a:t>
            </a:r>
            <a:r>
              <a:rPr lang="en-US" dirty="0" err="1">
                <a:solidFill>
                  <a:schemeClr val="tx1">
                    <a:lumMod val="85000"/>
                  </a:schemeClr>
                </a:solidFill>
              </a:rPr>
              <a:t>fastqc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 and adaptor trimming </a:t>
            </a:r>
          </a:p>
          <a:p>
            <a:pPr marL="342900" indent="-342900">
              <a:buAutoNum type="arabicPeriod"/>
            </a:pPr>
            <a:endParaRPr lang="en-US" dirty="0">
              <a:solidFill>
                <a:schemeClr val="tx1">
                  <a:lumMod val="85000"/>
                </a:schemeClr>
              </a:solidFill>
            </a:endParaRPr>
          </a:p>
          <a:p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3. Alignment (or finding where things belong)</a:t>
            </a:r>
          </a:p>
          <a:p>
            <a:pPr marL="342900" indent="-342900">
              <a:buAutoNum type="arabicPeriod"/>
            </a:pPr>
            <a:endParaRPr lang="en-US" dirty="0">
              <a:solidFill>
                <a:schemeClr val="tx1">
                  <a:lumMod val="85000"/>
                </a:schemeClr>
              </a:solidFill>
            </a:endParaRPr>
          </a:p>
          <a:p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4. Peak calling: </a:t>
            </a:r>
            <a:r>
              <a:rPr lang="en-US" dirty="0" err="1">
                <a:solidFill>
                  <a:schemeClr val="tx1">
                    <a:lumMod val="85000"/>
                  </a:schemeClr>
                </a:solidFill>
              </a:rPr>
              <a:t>ain’t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 no mountain high enough</a:t>
            </a:r>
          </a:p>
          <a:p>
            <a:pPr marL="342900" indent="-342900">
              <a:buAutoNum type="arabicPeriod"/>
            </a:pPr>
            <a:endParaRPr lang="en-US" dirty="0">
              <a:solidFill>
                <a:schemeClr val="tx1">
                  <a:lumMod val="85000"/>
                </a:schemeClr>
              </a:solidFill>
            </a:endParaRPr>
          </a:p>
          <a:p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5. Differential analysis </a:t>
            </a:r>
          </a:p>
          <a:p>
            <a:pPr marL="342900" indent="-342900">
              <a:buClr>
                <a:schemeClr val="accent2"/>
              </a:buClr>
              <a:buSzPct val="100000"/>
              <a:buAutoNum type="arabicPeriod"/>
            </a:pPr>
            <a:endParaRPr lang="en-US" dirty="0">
              <a:solidFill>
                <a:schemeClr val="tx1">
                  <a:lumMod val="85000"/>
                </a:schemeClr>
              </a:solidFill>
            </a:endParaRPr>
          </a:p>
          <a:p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6. The rest of it: annotation, pathway enrichment and more ✨</a:t>
            </a:r>
          </a:p>
        </p:txBody>
      </p:sp>
      <p:sp>
        <p:nvSpPr>
          <p:cNvPr id="13" name="Title 4">
            <a:extLst>
              <a:ext uri="{FF2B5EF4-FFF2-40B4-BE49-F238E27FC236}">
                <a16:creationId xmlns:a16="http://schemas.microsoft.com/office/drawing/2014/main" id="{F700DB55-8C5A-3941-AEB9-C2D63B1B5F5D}"/>
              </a:ext>
            </a:extLst>
          </p:cNvPr>
          <p:cNvSpPr txBox="1">
            <a:spLocks/>
          </p:cNvSpPr>
          <p:nvPr/>
        </p:nvSpPr>
        <p:spPr>
          <a:xfrm>
            <a:off x="4469100" y="-24069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Introduction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B3301F-994F-7BC2-E947-635A33D7DF64}"/>
              </a:ext>
            </a:extLst>
          </p:cNvPr>
          <p:cNvSpPr txBox="1"/>
          <p:nvPr/>
        </p:nvSpPr>
        <p:spPr>
          <a:xfrm>
            <a:off x="8609347" y="2690553"/>
            <a:ext cx="366496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Analysis code and useful resources can be found at: </a:t>
            </a:r>
          </a:p>
          <a:p>
            <a:pPr algn="ctr"/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https://</a:t>
            </a:r>
            <a:r>
              <a:rPr lang="en-US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github.com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/jennarobinson99/</a:t>
            </a:r>
            <a:r>
              <a:rPr lang="en-US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MDA_bioinformatics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27106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7BBF5F34-074F-364C-ADCA-225C6A1E753C}"/>
              </a:ext>
            </a:extLst>
          </p:cNvPr>
          <p:cNvSpPr/>
          <p:nvPr/>
        </p:nvSpPr>
        <p:spPr>
          <a:xfrm>
            <a:off x="82311" y="-65424"/>
            <a:ext cx="12192000" cy="980902"/>
          </a:xfrm>
          <a:prstGeom prst="rect">
            <a:avLst/>
          </a:prstGeom>
          <a:solidFill>
            <a:schemeClr val="accent6">
              <a:lumMod val="60000"/>
              <a:lumOff val="40000"/>
              <a:alpha val="60000"/>
            </a:schemeClr>
          </a:solidFill>
          <a:ln>
            <a:solidFill>
              <a:schemeClr val="tx1"/>
            </a:solidFill>
          </a:ln>
          <a:effectLst>
            <a:softEdge rad="18828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 descr="What is a server? Pros, cons and comparisons - RackSolutions">
            <a:extLst>
              <a:ext uri="{FF2B5EF4-FFF2-40B4-BE49-F238E27FC236}">
                <a16:creationId xmlns:a16="http://schemas.microsoft.com/office/drawing/2014/main" id="{81A42E57-7983-0440-8836-E46F3F26AC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0510" y="4564096"/>
            <a:ext cx="3541298" cy="1991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Oval 18">
            <a:extLst>
              <a:ext uri="{FF2B5EF4-FFF2-40B4-BE49-F238E27FC236}">
                <a16:creationId xmlns:a16="http://schemas.microsoft.com/office/drawing/2014/main" id="{05E3229C-7366-DE46-8042-02BB25BB4EED}"/>
              </a:ext>
            </a:extLst>
          </p:cNvPr>
          <p:cNvSpPr/>
          <p:nvPr/>
        </p:nvSpPr>
        <p:spPr>
          <a:xfrm>
            <a:off x="0" y="1648734"/>
            <a:ext cx="11894553" cy="3068676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9B9B8EF-438F-4A4C-8B74-8709C473FF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7901" y="-17457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Command line basics</a:t>
            </a:r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A1FE7F84-068C-124C-B270-BA738E132C96}"/>
              </a:ext>
            </a:extLst>
          </p:cNvPr>
          <p:cNvSpPr/>
          <p:nvPr/>
        </p:nvSpPr>
        <p:spPr>
          <a:xfrm>
            <a:off x="2988681" y="2794399"/>
            <a:ext cx="1410345" cy="624032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Curved Connector 26">
            <a:extLst>
              <a:ext uri="{FF2B5EF4-FFF2-40B4-BE49-F238E27FC236}">
                <a16:creationId xmlns:a16="http://schemas.microsoft.com/office/drawing/2014/main" id="{1D5CFD18-1B00-BA42-8411-8AC1DF8209F7}"/>
              </a:ext>
            </a:extLst>
          </p:cNvPr>
          <p:cNvCxnSpPr>
            <a:cxnSpLocks/>
          </p:cNvCxnSpPr>
          <p:nvPr/>
        </p:nvCxnSpPr>
        <p:spPr>
          <a:xfrm rot="16200000" flipH="1">
            <a:off x="9834191" y="4268085"/>
            <a:ext cx="1033293" cy="780640"/>
          </a:xfrm>
          <a:prstGeom prst="curvedConnector3">
            <a:avLst>
              <a:gd name="adj1" fmla="val 32301"/>
            </a:avLst>
          </a:prstGeom>
          <a:ln w="57150">
            <a:solidFill>
              <a:schemeClr val="accent6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4" name="Picture 6" descr="Microsoft to make Windows Terminal the default Windows 11 command line  experience - The Verge">
            <a:extLst>
              <a:ext uri="{FF2B5EF4-FFF2-40B4-BE49-F238E27FC236}">
                <a16:creationId xmlns:a16="http://schemas.microsoft.com/office/drawing/2014/main" id="{886CFC7F-9DCC-5140-937A-85D3230349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105" y="3540348"/>
            <a:ext cx="2503379" cy="1668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A716D81-1B12-6F4A-8BFD-A30F5D662C54}"/>
              </a:ext>
            </a:extLst>
          </p:cNvPr>
          <p:cNvSpPr txBox="1"/>
          <p:nvPr/>
        </p:nvSpPr>
        <p:spPr>
          <a:xfrm>
            <a:off x="1003216" y="2354746"/>
            <a:ext cx="17948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Terminal 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B4FC560-D1A2-C04D-9095-5D8999C3E11D}"/>
              </a:ext>
            </a:extLst>
          </p:cNvPr>
          <p:cNvSpPr txBox="1"/>
          <p:nvPr/>
        </p:nvSpPr>
        <p:spPr>
          <a:xfrm>
            <a:off x="526036" y="2814548"/>
            <a:ext cx="24298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aka command line Where commands are typed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6DB8684-1758-FE4A-9B26-379675F798D5}"/>
              </a:ext>
            </a:extLst>
          </p:cNvPr>
          <p:cNvSpPr txBox="1"/>
          <p:nvPr/>
        </p:nvSpPr>
        <p:spPr>
          <a:xfrm>
            <a:off x="9573956" y="2363369"/>
            <a:ext cx="17948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Kernel 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9F43D65-FE98-E74C-82CF-6B5D3AF324BE}"/>
              </a:ext>
            </a:extLst>
          </p:cNvPr>
          <p:cNvSpPr txBox="1"/>
          <p:nvPr/>
        </p:nvSpPr>
        <p:spPr>
          <a:xfrm>
            <a:off x="4444208" y="2858703"/>
            <a:ext cx="24298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E.g. bash - command line interpreter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3AAA223-4B18-1145-B3C2-A4575C41FB66}"/>
              </a:ext>
            </a:extLst>
          </p:cNvPr>
          <p:cNvSpPr txBox="1"/>
          <p:nvPr/>
        </p:nvSpPr>
        <p:spPr>
          <a:xfrm>
            <a:off x="5198582" y="2429827"/>
            <a:ext cx="17948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Shell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6D54FA1-5D90-374D-A786-0948193F9D93}"/>
              </a:ext>
            </a:extLst>
          </p:cNvPr>
          <p:cNvSpPr txBox="1"/>
          <p:nvPr/>
        </p:nvSpPr>
        <p:spPr>
          <a:xfrm>
            <a:off x="8834834" y="2737679"/>
            <a:ext cx="25886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Performs the operation – dependent on computer hardware (e.g. RAM and CPU)</a:t>
            </a:r>
          </a:p>
        </p:txBody>
      </p:sp>
      <p:sp>
        <p:nvSpPr>
          <p:cNvPr id="38" name="Right Arrow 37">
            <a:extLst>
              <a:ext uri="{FF2B5EF4-FFF2-40B4-BE49-F238E27FC236}">
                <a16:creationId xmlns:a16="http://schemas.microsoft.com/office/drawing/2014/main" id="{9B7864B2-6073-0747-AA83-1B61F7171D40}"/>
              </a:ext>
            </a:extLst>
          </p:cNvPr>
          <p:cNvSpPr/>
          <p:nvPr/>
        </p:nvSpPr>
        <p:spPr>
          <a:xfrm>
            <a:off x="7276493" y="2794399"/>
            <a:ext cx="1410345" cy="624032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ED8D4A7-BB0B-C245-875C-A9B0473D2CE1}"/>
              </a:ext>
            </a:extLst>
          </p:cNvPr>
          <p:cNvSpPr txBox="1"/>
          <p:nvPr/>
        </p:nvSpPr>
        <p:spPr>
          <a:xfrm>
            <a:off x="4386305" y="1260139"/>
            <a:ext cx="31219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6"/>
                </a:solidFill>
              </a:rPr>
              <a:t>Linux operating system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8828FDB-6363-7243-85F7-7B57E7429A19}"/>
              </a:ext>
            </a:extLst>
          </p:cNvPr>
          <p:cNvSpPr txBox="1"/>
          <p:nvPr/>
        </p:nvSpPr>
        <p:spPr>
          <a:xfrm>
            <a:off x="9396152" y="6497658"/>
            <a:ext cx="1909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Computing server </a:t>
            </a: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8ABBC126-5773-C046-BB57-170755FDC545}"/>
              </a:ext>
            </a:extLst>
          </p:cNvPr>
          <p:cNvSpPr/>
          <p:nvPr/>
        </p:nvSpPr>
        <p:spPr>
          <a:xfrm>
            <a:off x="3507949" y="5303192"/>
            <a:ext cx="3485473" cy="461665"/>
          </a:xfrm>
          <a:prstGeom prst="roundRect">
            <a:avLst/>
          </a:prstGeom>
          <a:solidFill>
            <a:schemeClr val="tx1">
              <a:lumMod val="65000"/>
            </a:schemeClr>
          </a:solidFill>
          <a:ln w="38100">
            <a:solidFill>
              <a:schemeClr val="tx1"/>
            </a:solidFill>
          </a:ln>
          <a:effectLst>
            <a:softEdge rad="96178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latin typeface="Courier" pitchFamily="2" charset="0"/>
                <a:cs typeface="APPLE CHANCERY" panose="03020702040506060504" pitchFamily="66" charset="-79"/>
              </a:rPr>
              <a:t>echo “hello world”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BC53FBE4-934C-564F-8C9A-500CC5330C3E}"/>
              </a:ext>
            </a:extLst>
          </p:cNvPr>
          <p:cNvSpPr/>
          <p:nvPr/>
        </p:nvSpPr>
        <p:spPr>
          <a:xfrm>
            <a:off x="419273" y="61048"/>
            <a:ext cx="899573" cy="806235"/>
          </a:xfrm>
          <a:prstGeom prst="ellipse">
            <a:avLst/>
          </a:prstGeom>
          <a:solidFill>
            <a:schemeClr val="dk1"/>
          </a:solidFill>
          <a:ln w="57150">
            <a:solidFill>
              <a:schemeClr val="tx1"/>
            </a:solidFill>
          </a:ln>
          <a:effectLst>
            <a:glow>
              <a:schemeClr val="accent1"/>
            </a:glow>
            <a:outerShdw blurRad="50800" dist="50800" dir="5400000" sx="1000" sy="1000" algn="ctr" rotWithShape="0">
              <a:srgbClr val="000000"/>
            </a:outerShdw>
            <a:reflection blurRad="100286" stA="45000" endPos="53000" dist="78990" dir="5400000" sy="-100000" algn="bl" rotWithShape="0"/>
            <a:softEdge rad="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1.</a:t>
            </a:r>
          </a:p>
        </p:txBody>
      </p:sp>
    </p:spTree>
    <p:extLst>
      <p:ext uri="{BB962C8B-B14F-4D97-AF65-F5344CB8AC3E}">
        <p14:creationId xmlns:p14="http://schemas.microsoft.com/office/powerpoint/2010/main" val="29653361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02523FE-4543-D846-BA9E-0FC252C21274}"/>
              </a:ext>
            </a:extLst>
          </p:cNvPr>
          <p:cNvSpPr txBox="1"/>
          <p:nvPr/>
        </p:nvSpPr>
        <p:spPr>
          <a:xfrm>
            <a:off x="332419" y="1270089"/>
            <a:ext cx="29824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Downloading tools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BB3329-CE5F-F840-AFEA-BE6AF6185CBD}"/>
              </a:ext>
            </a:extLst>
          </p:cNvPr>
          <p:cNvSpPr txBox="1"/>
          <p:nvPr/>
        </p:nvSpPr>
        <p:spPr>
          <a:xfrm>
            <a:off x="286033" y="2173315"/>
            <a:ext cx="69130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System Font Regular"/>
              <a:buChar char="💻"/>
            </a:pPr>
            <a:r>
              <a:rPr lang="en-US" sz="1600" dirty="0"/>
              <a:t>Find your PATH – all the folders where the shell will search for a command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FA5E4433-B185-5D46-A559-60B23711F915}"/>
              </a:ext>
            </a:extLst>
          </p:cNvPr>
          <p:cNvSpPr/>
          <p:nvPr/>
        </p:nvSpPr>
        <p:spPr>
          <a:xfrm>
            <a:off x="553271" y="2580671"/>
            <a:ext cx="5920100" cy="461665"/>
          </a:xfrm>
          <a:prstGeom prst="roundRect">
            <a:avLst/>
          </a:prstGeom>
          <a:solidFill>
            <a:schemeClr val="tx1">
              <a:lumMod val="65000"/>
            </a:schemeClr>
          </a:solidFill>
          <a:ln w="38100">
            <a:solidFill>
              <a:schemeClr val="tx1"/>
            </a:solidFill>
          </a:ln>
          <a:effectLst>
            <a:softEdge rad="96178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i="1" dirty="0">
                <a:latin typeface="Courier" pitchFamily="2" charset="0"/>
                <a:cs typeface="APPLE CHANCERY" panose="03020702040506060504" pitchFamily="66" charset="-79"/>
              </a:rPr>
              <a:t>echo $PATH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6EEEF7E-AB5D-E749-946C-4BE3DCF1C9E8}"/>
              </a:ext>
            </a:extLst>
          </p:cNvPr>
          <p:cNvSpPr txBox="1"/>
          <p:nvPr/>
        </p:nvSpPr>
        <p:spPr>
          <a:xfrm>
            <a:off x="7285619" y="3074166"/>
            <a:ext cx="4906381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Courier" pitchFamily="2" charset="0"/>
                <a:cs typeface="Apple Chancery" panose="03020702040506060504" pitchFamily="66" charset="-79"/>
              </a:rPr>
              <a:t>#NOTE - we use $ to define variables, in this case PATH is an environmental variable that tells the shell how to behave</a:t>
            </a:r>
          </a:p>
          <a:p>
            <a:endParaRPr lang="en-US" sz="1200" dirty="0">
              <a:latin typeface="Courier" pitchFamily="2" charset="0"/>
              <a:cs typeface="Apple Chancery" panose="03020702040506060504" pitchFamily="66" charset="-79"/>
            </a:endParaRPr>
          </a:p>
          <a:p>
            <a:r>
              <a:rPr lang="en-US" sz="1200" dirty="0">
                <a:latin typeface="Courier" pitchFamily="2" charset="0"/>
                <a:cs typeface="Apple Chancery" panose="03020702040506060504" pitchFamily="66" charset="-79"/>
              </a:rPr>
              <a:t>#NOTE – do not confuse the uppercase PATH variable with the lowercase ‘path’ which defines your directory location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5F5A1E4-664C-3C49-B961-9788440649A8}"/>
              </a:ext>
            </a:extLst>
          </p:cNvPr>
          <p:cNvSpPr txBox="1"/>
          <p:nvPr/>
        </p:nvSpPr>
        <p:spPr>
          <a:xfrm>
            <a:off x="530363" y="4303166"/>
            <a:ext cx="436849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600" dirty="0"/>
          </a:p>
          <a:p>
            <a:pPr marL="342900" indent="-342900">
              <a:buFont typeface="System Font Regular"/>
              <a:buChar char="◉"/>
            </a:pPr>
            <a:r>
              <a:rPr lang="en-US" sz="1600" dirty="0"/>
              <a:t>To install a new tools, use </a:t>
            </a:r>
            <a:r>
              <a:rPr lang="en-US" sz="1600" dirty="0" err="1"/>
              <a:t>conda</a:t>
            </a:r>
            <a:r>
              <a:rPr lang="en-US" sz="1600" dirty="0"/>
              <a:t> </a:t>
            </a:r>
          </a:p>
          <a:p>
            <a:pPr marL="342900" indent="-342900">
              <a:buFont typeface="System Font Regular"/>
              <a:buChar char="◉"/>
            </a:pPr>
            <a:endParaRPr lang="en-US" sz="1600" dirty="0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41E603BF-4AAB-5F4E-A5E7-3BCD636B1111}"/>
              </a:ext>
            </a:extLst>
          </p:cNvPr>
          <p:cNvSpPr/>
          <p:nvPr/>
        </p:nvSpPr>
        <p:spPr>
          <a:xfrm>
            <a:off x="553271" y="4863443"/>
            <a:ext cx="5920100" cy="861774"/>
          </a:xfrm>
          <a:prstGeom prst="roundRect">
            <a:avLst/>
          </a:prstGeom>
          <a:solidFill>
            <a:schemeClr val="tx1">
              <a:lumMod val="65000"/>
            </a:schemeClr>
          </a:solidFill>
          <a:ln w="38100">
            <a:solidFill>
              <a:schemeClr val="tx1"/>
            </a:solidFill>
          </a:ln>
          <a:effectLst>
            <a:softEdge rad="96178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400" dirty="0">
                <a:solidFill>
                  <a:schemeClr val="tx1"/>
                </a:solidFill>
              </a:rPr>
              <a:t>module load  </a:t>
            </a:r>
            <a:r>
              <a:rPr lang="en-GB" sz="1400" dirty="0" err="1">
                <a:solidFill>
                  <a:schemeClr val="tx1"/>
                </a:solidFill>
              </a:rPr>
              <a:t>fastqc</a:t>
            </a:r>
            <a:r>
              <a:rPr lang="en-GB" sz="1400" dirty="0">
                <a:solidFill>
                  <a:schemeClr val="tx1"/>
                </a:solidFill>
              </a:rPr>
              <a:t> </a:t>
            </a:r>
          </a:p>
          <a:p>
            <a:r>
              <a:rPr lang="en-GB" sz="1400" dirty="0">
                <a:solidFill>
                  <a:schemeClr val="tx1"/>
                </a:solidFill>
                <a:latin typeface="Consolas" panose="020B0609020204030204" pitchFamily="49" charset="0"/>
                <a:cs typeface="Apple Chancery" panose="03020702040506060504" pitchFamily="66" charset="-79"/>
              </a:rPr>
              <a:t>which </a:t>
            </a:r>
            <a:r>
              <a:rPr lang="en-GB" sz="1400" dirty="0" err="1">
                <a:solidFill>
                  <a:schemeClr val="tx1"/>
                </a:solidFill>
                <a:latin typeface="Consolas" panose="020B0609020204030204" pitchFamily="49" charset="0"/>
                <a:cs typeface="Apple Chancery" panose="03020702040506060504" pitchFamily="66" charset="-79"/>
              </a:rPr>
              <a:t>fastqc</a:t>
            </a:r>
            <a:endParaRPr lang="en-US" sz="1400" i="1" dirty="0">
              <a:solidFill>
                <a:schemeClr val="tx1"/>
              </a:solidFill>
              <a:cs typeface="APPLE CHANCERY" panose="03020702040506060504" pitchFamily="66" charset="-79"/>
            </a:endParaRPr>
          </a:p>
        </p:txBody>
      </p:sp>
      <p:pic>
        <p:nvPicPr>
          <p:cNvPr id="5124" name="Picture 4" descr="Short Path and Long Path">
            <a:extLst>
              <a:ext uri="{FF2B5EF4-FFF2-40B4-BE49-F238E27FC236}">
                <a16:creationId xmlns:a16="http://schemas.microsoft.com/office/drawing/2014/main" id="{F75602D1-15B5-6947-9736-E68A40DCC9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2209" y="867283"/>
            <a:ext cx="1320009" cy="878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B1DCC9EB-5E31-2B4D-A244-C7EA2C4C8A78}"/>
              </a:ext>
            </a:extLst>
          </p:cNvPr>
          <p:cNvSpPr/>
          <p:nvPr/>
        </p:nvSpPr>
        <p:spPr>
          <a:xfrm>
            <a:off x="82311" y="-65424"/>
            <a:ext cx="12192000" cy="980902"/>
          </a:xfrm>
          <a:prstGeom prst="rect">
            <a:avLst/>
          </a:prstGeom>
          <a:solidFill>
            <a:schemeClr val="accent6">
              <a:lumMod val="60000"/>
              <a:lumOff val="40000"/>
              <a:alpha val="60000"/>
            </a:schemeClr>
          </a:solidFill>
          <a:ln>
            <a:solidFill>
              <a:schemeClr val="tx1"/>
            </a:solidFill>
          </a:ln>
          <a:effectLst>
            <a:softEdge rad="18828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itle 4">
            <a:extLst>
              <a:ext uri="{FF2B5EF4-FFF2-40B4-BE49-F238E27FC236}">
                <a16:creationId xmlns:a16="http://schemas.microsoft.com/office/drawing/2014/main" id="{6DCFF3F3-C82F-864B-8D7D-62457692E5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245" y="-167580"/>
            <a:ext cx="10515600" cy="1325563"/>
          </a:xfrm>
          <a:effectLst>
            <a:reflection stA="45000" endPos="0" dist="50800" dir="5400000" sy="-100000" algn="bl" rotWithShape="0"/>
          </a:effectLst>
        </p:spPr>
        <p:txBody>
          <a:bodyPr/>
          <a:lstStyle/>
          <a:p>
            <a:pPr algn="ctr"/>
            <a:r>
              <a:rPr lang="en-US" dirty="0"/>
              <a:t>Command line basics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DD77C5A-3CB2-5948-BE3C-93943A7AA544}"/>
              </a:ext>
            </a:extLst>
          </p:cNvPr>
          <p:cNvSpPr/>
          <p:nvPr/>
        </p:nvSpPr>
        <p:spPr>
          <a:xfrm>
            <a:off x="419273" y="61048"/>
            <a:ext cx="899573" cy="806235"/>
          </a:xfrm>
          <a:prstGeom prst="ellipse">
            <a:avLst/>
          </a:prstGeom>
          <a:solidFill>
            <a:schemeClr val="dk1"/>
          </a:solidFill>
          <a:ln w="57150">
            <a:solidFill>
              <a:schemeClr val="tx1"/>
            </a:solidFill>
          </a:ln>
          <a:effectLst>
            <a:glow>
              <a:schemeClr val="accent1"/>
            </a:glow>
            <a:outerShdw blurRad="50800" dist="50800" dir="5400000" sx="1000" sy="1000" algn="ctr" rotWithShape="0">
              <a:srgbClr val="000000"/>
            </a:outerShdw>
            <a:reflection blurRad="100286" stA="45000" endPos="53000" dist="78990" dir="5400000" sy="-100000" algn="bl" rotWithShape="0"/>
            <a:softEdge rad="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E42C0BB-4118-F8FD-B696-429CFE4C547C}"/>
              </a:ext>
            </a:extLst>
          </p:cNvPr>
          <p:cNvSpPr txBox="1"/>
          <p:nvPr/>
        </p:nvSpPr>
        <p:spPr>
          <a:xfrm>
            <a:off x="419273" y="3074166"/>
            <a:ext cx="436849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600" dirty="0"/>
          </a:p>
          <a:p>
            <a:pPr marL="342900" indent="-342900">
              <a:buFont typeface="System Font Regular"/>
              <a:buChar char="◉"/>
            </a:pPr>
            <a:r>
              <a:rPr lang="en-US" sz="1600" dirty="0"/>
              <a:t>To find if you have a particular tool</a:t>
            </a:r>
          </a:p>
          <a:p>
            <a:pPr marL="342900" indent="-342900">
              <a:buFont typeface="System Font Regular"/>
              <a:buChar char="◉"/>
            </a:pPr>
            <a:endParaRPr lang="en-US" sz="1600" dirty="0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9F90A3CE-9696-CD23-C097-EF75FFB73482}"/>
              </a:ext>
            </a:extLst>
          </p:cNvPr>
          <p:cNvSpPr/>
          <p:nvPr/>
        </p:nvSpPr>
        <p:spPr>
          <a:xfrm>
            <a:off x="530363" y="3721548"/>
            <a:ext cx="5920100" cy="461665"/>
          </a:xfrm>
          <a:prstGeom prst="roundRect">
            <a:avLst/>
          </a:prstGeom>
          <a:solidFill>
            <a:schemeClr val="tx1">
              <a:lumMod val="65000"/>
            </a:schemeClr>
          </a:solidFill>
          <a:ln w="38100">
            <a:solidFill>
              <a:schemeClr val="tx1"/>
            </a:solidFill>
          </a:ln>
          <a:effectLst>
            <a:softEdge rad="96178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i="1" dirty="0">
                <a:latin typeface="Courier" pitchFamily="2" charset="0"/>
                <a:cs typeface="APPLE CHANCERY" panose="03020702040506060504" pitchFamily="66" charset="-79"/>
              </a:rPr>
              <a:t>which </a:t>
            </a:r>
            <a:r>
              <a:rPr lang="en-US" sz="1400" i="1" dirty="0" err="1">
                <a:latin typeface="Courier" pitchFamily="2" charset="0"/>
                <a:cs typeface="APPLE CHANCERY" panose="03020702040506060504" pitchFamily="66" charset="-79"/>
              </a:rPr>
              <a:t>fastqc</a:t>
            </a:r>
            <a:endParaRPr lang="en-US" sz="1400" i="1" dirty="0">
              <a:latin typeface="Courier" pitchFamily="2" charset="0"/>
              <a:cs typeface="APPLE CHANCERY" panose="03020702040506060504" pitchFamily="66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566889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02523FE-4543-D846-BA9E-0FC252C21274}"/>
              </a:ext>
            </a:extLst>
          </p:cNvPr>
          <p:cNvSpPr txBox="1"/>
          <p:nvPr/>
        </p:nvSpPr>
        <p:spPr>
          <a:xfrm>
            <a:off x="332419" y="1270089"/>
            <a:ext cx="30249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Running batch jobs</a:t>
            </a:r>
          </a:p>
        </p:txBody>
      </p:sp>
      <p:pic>
        <p:nvPicPr>
          <p:cNvPr id="5124" name="Picture 4" descr="Short Path and Long Path">
            <a:extLst>
              <a:ext uri="{FF2B5EF4-FFF2-40B4-BE49-F238E27FC236}">
                <a16:creationId xmlns:a16="http://schemas.microsoft.com/office/drawing/2014/main" id="{F75602D1-15B5-6947-9736-E68A40DCC9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2209" y="867283"/>
            <a:ext cx="1320009" cy="878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B1DCC9EB-5E31-2B4D-A244-C7EA2C4C8A78}"/>
              </a:ext>
            </a:extLst>
          </p:cNvPr>
          <p:cNvSpPr/>
          <p:nvPr/>
        </p:nvSpPr>
        <p:spPr>
          <a:xfrm>
            <a:off x="82311" y="-65424"/>
            <a:ext cx="12192000" cy="980902"/>
          </a:xfrm>
          <a:prstGeom prst="rect">
            <a:avLst/>
          </a:prstGeom>
          <a:solidFill>
            <a:schemeClr val="accent6">
              <a:lumMod val="60000"/>
              <a:lumOff val="40000"/>
              <a:alpha val="60000"/>
            </a:schemeClr>
          </a:solidFill>
          <a:ln>
            <a:solidFill>
              <a:schemeClr val="tx1"/>
            </a:solidFill>
          </a:ln>
          <a:effectLst>
            <a:softEdge rad="18828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itle 4">
            <a:extLst>
              <a:ext uri="{FF2B5EF4-FFF2-40B4-BE49-F238E27FC236}">
                <a16:creationId xmlns:a16="http://schemas.microsoft.com/office/drawing/2014/main" id="{6DCFF3F3-C82F-864B-8D7D-62457692E5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8538" y="-199902"/>
            <a:ext cx="10515600" cy="1325563"/>
          </a:xfrm>
          <a:effectLst>
            <a:reflection stA="45000" endPos="0" dist="50800" dir="5400000" sy="-100000" algn="bl" rotWithShape="0"/>
          </a:effectLst>
        </p:spPr>
        <p:txBody>
          <a:bodyPr/>
          <a:lstStyle/>
          <a:p>
            <a:pPr algn="ctr"/>
            <a:r>
              <a:rPr lang="en-US" dirty="0"/>
              <a:t>Command line basics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DD77C5A-3CB2-5948-BE3C-93943A7AA544}"/>
              </a:ext>
            </a:extLst>
          </p:cNvPr>
          <p:cNvSpPr/>
          <p:nvPr/>
        </p:nvSpPr>
        <p:spPr>
          <a:xfrm>
            <a:off x="419273" y="61048"/>
            <a:ext cx="899573" cy="806235"/>
          </a:xfrm>
          <a:prstGeom prst="ellipse">
            <a:avLst/>
          </a:prstGeom>
          <a:solidFill>
            <a:schemeClr val="dk1"/>
          </a:solidFill>
          <a:ln w="57150">
            <a:solidFill>
              <a:schemeClr val="tx1"/>
            </a:solidFill>
          </a:ln>
          <a:effectLst>
            <a:glow>
              <a:schemeClr val="accent1"/>
            </a:glow>
            <a:outerShdw blurRad="50800" dist="50800" dir="5400000" sx="1000" sy="1000" algn="ctr" rotWithShape="0">
              <a:srgbClr val="000000"/>
            </a:outerShdw>
            <a:reflection blurRad="100286" stA="45000" endPos="53000" dist="78990" dir="5400000" sy="-100000" algn="bl" rotWithShape="0"/>
            <a:softEdge rad="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F0F41C-42CD-886E-FF85-1F719AA0B3D4}"/>
              </a:ext>
            </a:extLst>
          </p:cNvPr>
          <p:cNvSpPr txBox="1"/>
          <p:nvPr/>
        </p:nvSpPr>
        <p:spPr>
          <a:xfrm>
            <a:off x="332419" y="2351782"/>
            <a:ext cx="69732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600" dirty="0"/>
          </a:p>
          <a:p>
            <a:pPr marL="342900" indent="-342900">
              <a:buFont typeface="System Font Regular"/>
              <a:buChar char="◉"/>
            </a:pPr>
            <a:r>
              <a:rPr lang="en-US" sz="1600" dirty="0"/>
              <a:t>Let’s start by making a job file that creates a next file called “</a:t>
            </a:r>
            <a:r>
              <a:rPr lang="en-US" sz="1600" dirty="0" err="1"/>
              <a:t>test.txt</a:t>
            </a:r>
            <a:r>
              <a:rPr lang="en-US" sz="1600" dirty="0"/>
              <a:t>” and prints numbers 123 </a:t>
            </a:r>
          </a:p>
          <a:p>
            <a:pPr marL="342900" indent="-342900">
              <a:buFont typeface="System Font Regular"/>
              <a:buChar char="◉"/>
            </a:pPr>
            <a:endParaRPr lang="en-US" sz="1600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AC9E1ACA-A2C2-E69E-FDF3-02644A239793}"/>
              </a:ext>
            </a:extLst>
          </p:cNvPr>
          <p:cNvSpPr/>
          <p:nvPr/>
        </p:nvSpPr>
        <p:spPr>
          <a:xfrm>
            <a:off x="579029" y="3429000"/>
            <a:ext cx="5920100" cy="461665"/>
          </a:xfrm>
          <a:prstGeom prst="roundRect">
            <a:avLst/>
          </a:prstGeom>
          <a:solidFill>
            <a:schemeClr val="tx1">
              <a:lumMod val="65000"/>
            </a:schemeClr>
          </a:solidFill>
          <a:ln w="38100">
            <a:solidFill>
              <a:schemeClr val="tx1"/>
            </a:solidFill>
          </a:ln>
          <a:effectLst>
            <a:softEdge rad="96178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i="1" dirty="0">
                <a:latin typeface="Courier" pitchFamily="2" charset="0"/>
                <a:cs typeface="APPLE CHANCERY" panose="03020702040506060504" pitchFamily="66" charset="-79"/>
              </a:rPr>
              <a:t>echo “123” &gt; </a:t>
            </a:r>
            <a:r>
              <a:rPr lang="en-US" sz="1400" i="1" dirty="0" err="1">
                <a:latin typeface="Courier" pitchFamily="2" charset="0"/>
                <a:cs typeface="APPLE CHANCERY" panose="03020702040506060504" pitchFamily="66" charset="-79"/>
              </a:rPr>
              <a:t>test.txt</a:t>
            </a:r>
            <a:endParaRPr lang="en-US" sz="1400" i="1" dirty="0">
              <a:latin typeface="Courier" pitchFamily="2" charset="0"/>
              <a:cs typeface="APPLE CHANCERY" panose="03020702040506060504" pitchFamily="66" charset="-79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D97060-AC25-D2C6-B0CE-6AF8CCBB5FF9}"/>
              </a:ext>
            </a:extLst>
          </p:cNvPr>
          <p:cNvSpPr txBox="1"/>
          <p:nvPr/>
        </p:nvSpPr>
        <p:spPr>
          <a:xfrm>
            <a:off x="419273" y="4035093"/>
            <a:ext cx="6973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600" dirty="0"/>
          </a:p>
          <a:p>
            <a:pPr marL="342900" indent="-342900">
              <a:buFont typeface="System Font Regular"/>
              <a:buChar char="◉"/>
            </a:pPr>
            <a:r>
              <a:rPr lang="en-US" sz="1600" dirty="0"/>
              <a:t>See </a:t>
            </a:r>
            <a:r>
              <a:rPr lang="en-US" sz="1600" dirty="0" err="1"/>
              <a:t>github</a:t>
            </a:r>
            <a:r>
              <a:rPr lang="en-US" sz="1600" dirty="0"/>
              <a:t> for how to make this a job script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E960D18A-8EDD-703A-910E-D06C15F2DAFF}"/>
              </a:ext>
            </a:extLst>
          </p:cNvPr>
          <p:cNvSpPr/>
          <p:nvPr/>
        </p:nvSpPr>
        <p:spPr>
          <a:xfrm>
            <a:off x="332419" y="4832041"/>
            <a:ext cx="5920100" cy="1158676"/>
          </a:xfrm>
          <a:prstGeom prst="roundRect">
            <a:avLst/>
          </a:prstGeom>
          <a:solidFill>
            <a:schemeClr val="tx1">
              <a:lumMod val="65000"/>
            </a:schemeClr>
          </a:solidFill>
          <a:ln w="38100">
            <a:solidFill>
              <a:schemeClr val="tx1"/>
            </a:solidFill>
          </a:ln>
          <a:effectLst>
            <a:softEdge rad="96178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i="1" dirty="0">
                <a:latin typeface="Courier" pitchFamily="2" charset="0"/>
                <a:cs typeface="APPLE CHANCERY" panose="03020702040506060504" pitchFamily="66" charset="-79"/>
              </a:rPr>
              <a:t>vim </a:t>
            </a:r>
            <a:r>
              <a:rPr lang="en-US" sz="1400" i="1" dirty="0" err="1">
                <a:latin typeface="Courier" pitchFamily="2" charset="0"/>
                <a:cs typeface="APPLE CHANCERY" panose="03020702040506060504" pitchFamily="66" charset="-79"/>
              </a:rPr>
              <a:t>test_job.pbs</a:t>
            </a:r>
            <a:br>
              <a:rPr lang="en-US" sz="1400" i="1" dirty="0">
                <a:latin typeface="Courier" pitchFamily="2" charset="0"/>
                <a:cs typeface="APPLE CHANCERY" panose="03020702040506060504" pitchFamily="66" charset="-79"/>
              </a:rPr>
            </a:br>
            <a:r>
              <a:rPr lang="en-GB" sz="1400" b="0" i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qsub</a:t>
            </a:r>
            <a:r>
              <a:rPr lang="en-GB" sz="14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i="1" dirty="0" err="1">
                <a:latin typeface="Courier" pitchFamily="2" charset="0"/>
                <a:cs typeface="APPLE CHANCERY" panose="03020702040506060504" pitchFamily="66" charset="-79"/>
              </a:rPr>
              <a:t>test_job.pbs</a:t>
            </a:r>
            <a:endParaRPr lang="en-US" sz="1400" i="1" dirty="0">
              <a:latin typeface="Courier" pitchFamily="2" charset="0"/>
              <a:cs typeface="APPLE CHANCERY" panose="03020702040506060504" pitchFamily="66" charset="-79"/>
            </a:endParaRPr>
          </a:p>
          <a:p>
            <a:r>
              <a:rPr lang="en-GB" sz="1400" dirty="0" err="1">
                <a:solidFill>
                  <a:srgbClr val="F2F2F2"/>
                </a:solidFill>
                <a:effectLst/>
                <a:latin typeface="Monaco" pitchFamily="2" charset="77"/>
              </a:rPr>
              <a:t>qstat</a:t>
            </a:r>
            <a:r>
              <a:rPr lang="en-GB" sz="1400" dirty="0">
                <a:solidFill>
                  <a:srgbClr val="F2F2F2"/>
                </a:solidFill>
                <a:effectLst/>
                <a:latin typeface="Monaco" pitchFamily="2" charset="77"/>
              </a:rPr>
              <a:t> 6895378.pbs</a:t>
            </a:r>
          </a:p>
        </p:txBody>
      </p:sp>
    </p:spTree>
    <p:extLst>
      <p:ext uri="{BB962C8B-B14F-4D97-AF65-F5344CB8AC3E}">
        <p14:creationId xmlns:p14="http://schemas.microsoft.com/office/powerpoint/2010/main" val="11761715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7DE1738-2C14-4644-BF67-EF03D632B534}"/>
              </a:ext>
            </a:extLst>
          </p:cNvPr>
          <p:cNvSpPr/>
          <p:nvPr/>
        </p:nvSpPr>
        <p:spPr>
          <a:xfrm>
            <a:off x="82311" y="-65424"/>
            <a:ext cx="12192000" cy="980902"/>
          </a:xfrm>
          <a:prstGeom prst="rect">
            <a:avLst/>
          </a:prstGeom>
          <a:solidFill>
            <a:schemeClr val="accent6">
              <a:lumMod val="60000"/>
              <a:lumOff val="40000"/>
              <a:alpha val="60000"/>
            </a:schemeClr>
          </a:solidFill>
          <a:ln>
            <a:solidFill>
              <a:schemeClr val="tx1"/>
            </a:solidFill>
          </a:ln>
          <a:effectLst>
            <a:softEdge rad="18828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7A84E024-C1E3-0F4B-BA6F-2D8D14B16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2670" y="-237755"/>
            <a:ext cx="10515600" cy="1325563"/>
          </a:xfrm>
          <a:effectLst>
            <a:reflection stA="45000" endPos="0" dist="50800" dir="5400000" sy="-100000" algn="bl" rotWithShape="0"/>
          </a:effectLst>
        </p:spPr>
        <p:txBody>
          <a:bodyPr/>
          <a:lstStyle/>
          <a:p>
            <a:r>
              <a:rPr lang="en-US" dirty="0"/>
              <a:t>Quality and Quantity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D477477-3AB8-694A-960C-859D9D09A0CF}"/>
              </a:ext>
            </a:extLst>
          </p:cNvPr>
          <p:cNvSpPr/>
          <p:nvPr/>
        </p:nvSpPr>
        <p:spPr>
          <a:xfrm>
            <a:off x="419273" y="109243"/>
            <a:ext cx="899573" cy="806235"/>
          </a:xfrm>
          <a:prstGeom prst="ellipse">
            <a:avLst/>
          </a:prstGeom>
          <a:solidFill>
            <a:schemeClr val="dk1"/>
          </a:solidFill>
          <a:ln w="57150">
            <a:solidFill>
              <a:schemeClr val="tx1"/>
            </a:solidFill>
          </a:ln>
          <a:effectLst>
            <a:glow>
              <a:schemeClr val="accent1"/>
            </a:glow>
            <a:outerShdw blurRad="50800" dist="50800" dir="5400000" sx="1000" sy="1000" algn="ctr" rotWithShape="0">
              <a:srgbClr val="000000"/>
            </a:outerShdw>
            <a:reflection blurRad="100286" stA="45000" endPos="53000" dist="78990" dir="5400000" sy="-100000" algn="bl" rotWithShape="0"/>
            <a:softEdge rad="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2ACEC9-9EE0-2548-BAEB-190757AB7C10}"/>
              </a:ext>
            </a:extLst>
          </p:cNvPr>
          <p:cNvSpPr txBox="1"/>
          <p:nvPr/>
        </p:nvSpPr>
        <p:spPr>
          <a:xfrm>
            <a:off x="419273" y="1388892"/>
            <a:ext cx="24906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Download files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4DE00A3-6A0B-6DD5-D4C7-5D2D794B52AB}"/>
              </a:ext>
            </a:extLst>
          </p:cNvPr>
          <p:cNvSpPr txBox="1"/>
          <p:nvPr/>
        </p:nvSpPr>
        <p:spPr>
          <a:xfrm>
            <a:off x="316070" y="1726592"/>
            <a:ext cx="69732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600" dirty="0"/>
          </a:p>
          <a:p>
            <a:pPr marL="342900" indent="-342900">
              <a:buFont typeface="System Font Regular"/>
              <a:buChar char="◉"/>
            </a:pPr>
            <a:r>
              <a:rPr lang="en-US" sz="1600" dirty="0"/>
              <a:t>To download </a:t>
            </a:r>
            <a:r>
              <a:rPr lang="en-US" sz="1600" dirty="0" err="1"/>
              <a:t>fasta</a:t>
            </a:r>
            <a:r>
              <a:rPr lang="en-US" sz="1600" dirty="0"/>
              <a:t> files, go to </a:t>
            </a:r>
            <a:r>
              <a:rPr lang="en-GB" sz="1600" dirty="0">
                <a:effectLst/>
                <a:hlinkClick r:id="rId3"/>
              </a:rPr>
              <a:t>https://www.ebi.ac.uk/ena/browser/home</a:t>
            </a:r>
            <a:r>
              <a:rPr lang="en-GB" sz="1600" dirty="0">
                <a:effectLst/>
              </a:rPr>
              <a:t> and search SRR from sample sheet</a:t>
            </a:r>
          </a:p>
          <a:p>
            <a:pPr marL="342900" indent="-342900">
              <a:buFont typeface="System Font Regular"/>
              <a:buChar char="◉"/>
            </a:pPr>
            <a:r>
              <a:rPr lang="en-GB" sz="1600" dirty="0"/>
              <a:t>Copy link address of “generated FASTQ files” </a:t>
            </a:r>
            <a:endParaRPr lang="en-US" sz="1600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EE3D321-A982-2342-5791-3479EF7121DA}"/>
              </a:ext>
            </a:extLst>
          </p:cNvPr>
          <p:cNvSpPr/>
          <p:nvPr/>
        </p:nvSpPr>
        <p:spPr>
          <a:xfrm>
            <a:off x="445349" y="3207051"/>
            <a:ext cx="8229327" cy="1457653"/>
          </a:xfrm>
          <a:prstGeom prst="roundRect">
            <a:avLst/>
          </a:prstGeom>
          <a:solidFill>
            <a:schemeClr val="tx1">
              <a:lumMod val="65000"/>
            </a:schemeClr>
          </a:solidFill>
          <a:ln w="38100">
            <a:solidFill>
              <a:schemeClr val="tx1"/>
            </a:solidFill>
          </a:ln>
          <a:effectLst>
            <a:softEdge rad="96178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400" dirty="0" err="1"/>
              <a:t>wget</a:t>
            </a:r>
            <a:r>
              <a:rPr lang="en-GB" sz="1400" dirty="0"/>
              <a:t> -O hacat_bg4_Rep1.fastq.gz </a:t>
            </a:r>
            <a:r>
              <a:rPr lang="en-GB" sz="1400" dirty="0">
                <a:effectLst/>
                <a:hlinkClick r:id="rId4"/>
              </a:rPr>
              <a:t>ftp://ftp.sra.ebi.ac.uk/vol1/fastq/SRR309/000/SRR3095370/SRR3095370.fastq.gz</a:t>
            </a:r>
            <a:endParaRPr lang="en-GB" sz="1400" dirty="0"/>
          </a:p>
          <a:p>
            <a:endParaRPr lang="en-GB" sz="1400" dirty="0"/>
          </a:p>
          <a:p>
            <a:r>
              <a:rPr lang="en-GB" sz="1400" dirty="0" err="1"/>
              <a:t>gunzip</a:t>
            </a:r>
            <a:r>
              <a:rPr lang="en-GB" sz="1400" dirty="0"/>
              <a:t> *.</a:t>
            </a:r>
            <a:r>
              <a:rPr lang="en-GB" sz="1400" dirty="0" err="1"/>
              <a:t>fastq</a:t>
            </a:r>
            <a:endParaRPr lang="en-GB" sz="1400" dirty="0"/>
          </a:p>
          <a:p>
            <a:endParaRPr lang="en-GB" sz="1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58A3D66-4342-F831-2DE1-00D816C1D91E}"/>
              </a:ext>
            </a:extLst>
          </p:cNvPr>
          <p:cNvSpPr txBox="1"/>
          <p:nvPr/>
        </p:nvSpPr>
        <p:spPr>
          <a:xfrm>
            <a:off x="316070" y="2571585"/>
            <a:ext cx="6973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600" dirty="0"/>
          </a:p>
          <a:p>
            <a:pPr marL="342900" indent="-342900">
              <a:buFont typeface="System Font Regular"/>
              <a:buChar char="◉"/>
            </a:pPr>
            <a:r>
              <a:rPr lang="en-US" sz="1600" dirty="0"/>
              <a:t>Download via </a:t>
            </a:r>
            <a:r>
              <a:rPr lang="en-US" sz="1600" dirty="0" err="1"/>
              <a:t>wget</a:t>
            </a:r>
            <a:r>
              <a:rPr lang="en-US" sz="1600" dirty="0"/>
              <a:t> e.g. </a:t>
            </a:r>
          </a:p>
        </p:txBody>
      </p:sp>
    </p:spTree>
    <p:extLst>
      <p:ext uri="{BB962C8B-B14F-4D97-AF65-F5344CB8AC3E}">
        <p14:creationId xmlns:p14="http://schemas.microsoft.com/office/powerpoint/2010/main" val="5807018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7DE1738-2C14-4644-BF67-EF03D632B534}"/>
              </a:ext>
            </a:extLst>
          </p:cNvPr>
          <p:cNvSpPr/>
          <p:nvPr/>
        </p:nvSpPr>
        <p:spPr>
          <a:xfrm>
            <a:off x="82311" y="-65424"/>
            <a:ext cx="12192000" cy="980902"/>
          </a:xfrm>
          <a:prstGeom prst="rect">
            <a:avLst/>
          </a:prstGeom>
          <a:solidFill>
            <a:schemeClr val="accent6">
              <a:lumMod val="60000"/>
              <a:lumOff val="40000"/>
              <a:alpha val="60000"/>
            </a:schemeClr>
          </a:solidFill>
          <a:ln>
            <a:solidFill>
              <a:schemeClr val="tx1"/>
            </a:solidFill>
          </a:ln>
          <a:effectLst>
            <a:softEdge rad="18828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7A84E024-C1E3-0F4B-BA6F-2D8D14B16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9031" y="-237755"/>
            <a:ext cx="10515600" cy="1325563"/>
          </a:xfrm>
          <a:effectLst>
            <a:reflection stA="45000" endPos="0" dist="50800" dir="5400000" sy="-100000" algn="bl" rotWithShape="0"/>
          </a:effectLst>
        </p:spPr>
        <p:txBody>
          <a:bodyPr/>
          <a:lstStyle/>
          <a:p>
            <a:r>
              <a:rPr lang="en-US" dirty="0"/>
              <a:t>Quality and Quantity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D477477-3AB8-694A-960C-859D9D09A0CF}"/>
              </a:ext>
            </a:extLst>
          </p:cNvPr>
          <p:cNvSpPr/>
          <p:nvPr/>
        </p:nvSpPr>
        <p:spPr>
          <a:xfrm>
            <a:off x="419273" y="109243"/>
            <a:ext cx="899573" cy="806235"/>
          </a:xfrm>
          <a:prstGeom prst="ellipse">
            <a:avLst/>
          </a:prstGeom>
          <a:solidFill>
            <a:schemeClr val="dk1"/>
          </a:solidFill>
          <a:ln w="57150">
            <a:solidFill>
              <a:schemeClr val="tx1"/>
            </a:solidFill>
          </a:ln>
          <a:effectLst>
            <a:glow>
              <a:schemeClr val="accent1"/>
            </a:glow>
            <a:outerShdw blurRad="50800" dist="50800" dir="5400000" sx="1000" sy="1000" algn="ctr" rotWithShape="0">
              <a:srgbClr val="000000"/>
            </a:outerShdw>
            <a:reflection blurRad="100286" stA="45000" endPos="53000" dist="78990" dir="5400000" sy="-100000" algn="bl" rotWithShape="0"/>
            <a:softEdge rad="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2ACEC9-9EE0-2548-BAEB-190757AB7C10}"/>
              </a:ext>
            </a:extLst>
          </p:cNvPr>
          <p:cNvSpPr txBox="1"/>
          <p:nvPr/>
        </p:nvSpPr>
        <p:spPr>
          <a:xfrm>
            <a:off x="419273" y="1593815"/>
            <a:ext cx="34703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What’s in a </a:t>
            </a:r>
            <a:r>
              <a:rPr lang="en-US" sz="2800" b="1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fastq</a:t>
            </a:r>
            <a:r>
              <a:rPr lang="en-US" sz="28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file? 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E529302D-58EC-4D46-9796-6D49041CAD6E}"/>
              </a:ext>
            </a:extLst>
          </p:cNvPr>
          <p:cNvSpPr/>
          <p:nvPr/>
        </p:nvSpPr>
        <p:spPr>
          <a:xfrm>
            <a:off x="258211" y="2213195"/>
            <a:ext cx="5920100" cy="1925667"/>
          </a:xfrm>
          <a:prstGeom prst="roundRect">
            <a:avLst/>
          </a:prstGeom>
          <a:solidFill>
            <a:schemeClr val="tx1">
              <a:lumMod val="65000"/>
            </a:schemeClr>
          </a:solidFill>
          <a:ln w="38100">
            <a:solidFill>
              <a:schemeClr val="tx1"/>
            </a:solidFill>
          </a:ln>
          <a:effectLst>
            <a:softEdge rad="96178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1400" dirty="0"/>
          </a:p>
          <a:p>
            <a:r>
              <a:rPr lang="en-GB" sz="1400" dirty="0"/>
              <a:t>head hacat_bg4_Rep1.fastq</a:t>
            </a:r>
          </a:p>
          <a:p>
            <a:endParaRPr lang="en-GB" sz="1400" dirty="0"/>
          </a:p>
          <a:p>
            <a:r>
              <a:rPr lang="en-GB" sz="1400" dirty="0">
                <a:solidFill>
                  <a:srgbClr val="F2F2F2"/>
                </a:solidFill>
                <a:effectLst/>
                <a:latin typeface="Monaco" pitchFamily="2" charset="77"/>
              </a:rPr>
              <a:t>@SRR3095370.1 1/1</a:t>
            </a:r>
          </a:p>
          <a:p>
            <a:r>
              <a:rPr lang="en-GB" sz="1400" dirty="0">
                <a:solidFill>
                  <a:srgbClr val="F2F2F2"/>
                </a:solidFill>
                <a:effectLst/>
                <a:latin typeface="Monaco" pitchFamily="2" charset="77"/>
              </a:rPr>
              <a:t>ACCTANTGAAGGATATCTTGGTTGCAGNTTTGNCAGTTATGAAN</a:t>
            </a:r>
          </a:p>
          <a:p>
            <a:r>
              <a:rPr lang="en-GB" sz="1400" dirty="0">
                <a:solidFill>
                  <a:srgbClr val="F2F2F2"/>
                </a:solidFill>
                <a:effectLst/>
                <a:latin typeface="Monaco" pitchFamily="2" charset="77"/>
              </a:rPr>
              <a:t>+</a:t>
            </a:r>
          </a:p>
          <a:p>
            <a:r>
              <a:rPr lang="en-GB" sz="1400" dirty="0">
                <a:solidFill>
                  <a:srgbClr val="F2F2F2"/>
                </a:solidFill>
                <a:effectLst/>
                <a:latin typeface="Monaco" pitchFamily="2" charset="77"/>
              </a:rPr>
              <a:t>AAA/A#&lt;EAE/EEEEAE//EE//EEEE#EE/A#AAAE/EE/EE#</a:t>
            </a:r>
          </a:p>
          <a:p>
            <a:r>
              <a:rPr lang="en-GB" sz="1400" dirty="0"/>
              <a:t>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325BA6B-E9BA-2F55-23AC-60CC2F3FC2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129" y="4815743"/>
            <a:ext cx="7188200" cy="9652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7C812CC-58F8-8FF8-9385-E5E0B5B31BE0}"/>
              </a:ext>
            </a:extLst>
          </p:cNvPr>
          <p:cNvSpPr txBox="1"/>
          <p:nvPr/>
        </p:nvSpPr>
        <p:spPr>
          <a:xfrm>
            <a:off x="544010" y="5960962"/>
            <a:ext cx="5788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Probability of incorrect base call is 1/P where P = 10^(Q/10)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CC6863B-2292-5D36-3C0E-B5C87B51ABB2}"/>
              </a:ext>
            </a:extLst>
          </p:cNvPr>
          <p:cNvCxnSpPr/>
          <p:nvPr/>
        </p:nvCxnSpPr>
        <p:spPr>
          <a:xfrm flipH="1">
            <a:off x="2280213" y="1855425"/>
            <a:ext cx="2280212" cy="108454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8EA301D-8B59-8EC2-4DC4-F85B605DE27F}"/>
              </a:ext>
            </a:extLst>
          </p:cNvPr>
          <p:cNvSpPr txBox="1"/>
          <p:nvPr/>
        </p:nvSpPr>
        <p:spPr>
          <a:xfrm>
            <a:off x="4560425" y="1581672"/>
            <a:ext cx="1353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Sequence ID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BF93AB0-0EC6-6514-07B7-9D93FCA5E48C}"/>
              </a:ext>
            </a:extLst>
          </p:cNvPr>
          <p:cNvCxnSpPr>
            <a:cxnSpLocks/>
          </p:cNvCxnSpPr>
          <p:nvPr/>
        </p:nvCxnSpPr>
        <p:spPr>
          <a:xfrm flipH="1">
            <a:off x="5192796" y="3291577"/>
            <a:ext cx="160154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7697085-1172-E45D-F20F-239071DA5855}"/>
              </a:ext>
            </a:extLst>
          </p:cNvPr>
          <p:cNvSpPr txBox="1"/>
          <p:nvPr/>
        </p:nvSpPr>
        <p:spPr>
          <a:xfrm>
            <a:off x="6794339" y="3106911"/>
            <a:ext cx="1099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Sequence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3CA0CF0-DCAD-BE3B-3280-A568757E5A91}"/>
              </a:ext>
            </a:extLst>
          </p:cNvPr>
          <p:cNvCxnSpPr>
            <a:cxnSpLocks/>
          </p:cNvCxnSpPr>
          <p:nvPr/>
        </p:nvCxnSpPr>
        <p:spPr>
          <a:xfrm flipH="1" flipV="1">
            <a:off x="5192796" y="3773347"/>
            <a:ext cx="1601543" cy="26219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1A37FE7-3CFE-DE4C-609D-CDFA50CD04A7}"/>
              </a:ext>
            </a:extLst>
          </p:cNvPr>
          <p:cNvSpPr txBox="1"/>
          <p:nvPr/>
        </p:nvSpPr>
        <p:spPr>
          <a:xfrm>
            <a:off x="7153154" y="3970107"/>
            <a:ext cx="2399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Sequence </a:t>
            </a:r>
            <a:r>
              <a:rPr lang="en-US"/>
              <a:t>quality score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50A418-0D96-0E2B-52D3-8748F2BF97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8003" y="975403"/>
            <a:ext cx="3423857" cy="247558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69ADBB5-FBCF-F042-3489-08FFB5BED2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94320" y="4516585"/>
            <a:ext cx="1442809" cy="2072119"/>
          </a:xfrm>
          <a:prstGeom prst="rect">
            <a:avLst/>
          </a:prstGeom>
        </p:spPr>
      </p:pic>
      <p:pic>
        <p:nvPicPr>
          <p:cNvPr id="16" name="Picture 6" descr="Illumina Sequencing By Synthesis GIF | Gfycat">
            <a:extLst>
              <a:ext uri="{FF2B5EF4-FFF2-40B4-BE49-F238E27FC236}">
                <a16:creationId xmlns:a16="http://schemas.microsoft.com/office/drawing/2014/main" id="{F283C2EB-2A5A-41F4-EE98-B3C9151040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955"/>
          <a:stretch/>
        </p:blipFill>
        <p:spPr bwMode="auto">
          <a:xfrm>
            <a:off x="9279622" y="5058874"/>
            <a:ext cx="2791096" cy="1271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99016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7DE1738-2C14-4644-BF67-EF03D632B534}"/>
              </a:ext>
            </a:extLst>
          </p:cNvPr>
          <p:cNvSpPr/>
          <p:nvPr/>
        </p:nvSpPr>
        <p:spPr>
          <a:xfrm>
            <a:off x="82311" y="-65424"/>
            <a:ext cx="12192000" cy="980902"/>
          </a:xfrm>
          <a:prstGeom prst="rect">
            <a:avLst/>
          </a:prstGeom>
          <a:solidFill>
            <a:schemeClr val="accent6">
              <a:lumMod val="60000"/>
              <a:lumOff val="40000"/>
              <a:alpha val="60000"/>
            </a:schemeClr>
          </a:solidFill>
          <a:ln>
            <a:solidFill>
              <a:schemeClr val="tx1"/>
            </a:solidFill>
          </a:ln>
          <a:effectLst>
            <a:softEdge rad="18828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7A84E024-C1E3-0F4B-BA6F-2D8D14B16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9031" y="-237755"/>
            <a:ext cx="10515600" cy="1325563"/>
          </a:xfrm>
          <a:effectLst>
            <a:reflection stA="45000" endPos="0" dist="50800" dir="5400000" sy="-100000" algn="bl" rotWithShape="0"/>
          </a:effectLst>
        </p:spPr>
        <p:txBody>
          <a:bodyPr/>
          <a:lstStyle/>
          <a:p>
            <a:r>
              <a:rPr lang="en-US" dirty="0"/>
              <a:t>Quality and Quantity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D477477-3AB8-694A-960C-859D9D09A0CF}"/>
              </a:ext>
            </a:extLst>
          </p:cNvPr>
          <p:cNvSpPr/>
          <p:nvPr/>
        </p:nvSpPr>
        <p:spPr>
          <a:xfrm>
            <a:off x="419273" y="109243"/>
            <a:ext cx="899573" cy="806235"/>
          </a:xfrm>
          <a:prstGeom prst="ellipse">
            <a:avLst/>
          </a:prstGeom>
          <a:solidFill>
            <a:schemeClr val="dk1"/>
          </a:solidFill>
          <a:ln w="57150">
            <a:solidFill>
              <a:schemeClr val="tx1"/>
            </a:solidFill>
          </a:ln>
          <a:effectLst>
            <a:glow>
              <a:schemeClr val="accent1"/>
            </a:glow>
            <a:outerShdw blurRad="50800" dist="50800" dir="5400000" sx="1000" sy="1000" algn="ctr" rotWithShape="0">
              <a:srgbClr val="000000"/>
            </a:outerShdw>
            <a:reflection blurRad="100286" stA="45000" endPos="53000" dist="78990" dir="5400000" sy="-100000" algn="bl" rotWithShape="0"/>
            <a:softEdge rad="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776B515-3B51-584A-BB0D-4923063F8CE3}"/>
              </a:ext>
            </a:extLst>
          </p:cNvPr>
          <p:cNvSpPr txBox="1"/>
          <p:nvPr/>
        </p:nvSpPr>
        <p:spPr>
          <a:xfrm>
            <a:off x="228688" y="1657704"/>
            <a:ext cx="40773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Assess quality with </a:t>
            </a:r>
            <a:r>
              <a:rPr lang="en-US" sz="2800" b="1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fastqc</a:t>
            </a:r>
            <a:r>
              <a:rPr lang="en-US" sz="28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8757312F-74CC-E442-86C2-CCD9738A41EF}"/>
              </a:ext>
            </a:extLst>
          </p:cNvPr>
          <p:cNvSpPr/>
          <p:nvPr/>
        </p:nvSpPr>
        <p:spPr>
          <a:xfrm>
            <a:off x="175900" y="2256043"/>
            <a:ext cx="4558146" cy="1172957"/>
          </a:xfrm>
          <a:prstGeom prst="roundRect">
            <a:avLst/>
          </a:prstGeom>
          <a:solidFill>
            <a:schemeClr val="tx1">
              <a:lumMod val="65000"/>
            </a:schemeClr>
          </a:solidFill>
          <a:ln w="38100">
            <a:solidFill>
              <a:schemeClr val="tx1"/>
            </a:solidFill>
          </a:ln>
          <a:effectLst>
            <a:softEdge rad="96178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400" dirty="0">
                <a:solidFill>
                  <a:schemeClr val="tx2">
                    <a:lumMod val="50000"/>
                  </a:schemeClr>
                </a:solidFill>
              </a:rPr>
              <a:t>#For single file </a:t>
            </a:r>
          </a:p>
          <a:p>
            <a:r>
              <a:rPr lang="en-GB" sz="1400" dirty="0" err="1"/>
              <a:t>fastqc</a:t>
            </a:r>
            <a:r>
              <a:rPr lang="en-GB" sz="1400" dirty="0"/>
              <a:t> -t 12 </a:t>
            </a:r>
            <a:r>
              <a:rPr lang="en-GB" sz="1400" dirty="0" err="1"/>
              <a:t>file_name</a:t>
            </a:r>
            <a:endParaRPr lang="en-GB" sz="1400" dirty="0"/>
          </a:p>
          <a:p>
            <a:r>
              <a:rPr lang="en-GB" sz="1400" dirty="0">
                <a:solidFill>
                  <a:schemeClr val="tx2">
                    <a:lumMod val="50000"/>
                  </a:schemeClr>
                </a:solidFill>
              </a:rPr>
              <a:t>#To batch multiple files </a:t>
            </a:r>
          </a:p>
          <a:p>
            <a:r>
              <a:rPr lang="en-GB" sz="1400" dirty="0" err="1"/>
              <a:t>fastqc</a:t>
            </a:r>
            <a:r>
              <a:rPr lang="en-GB" sz="1400" dirty="0"/>
              <a:t> -t 12 *.</a:t>
            </a:r>
            <a:r>
              <a:rPr lang="en-GB" sz="1400" dirty="0" err="1"/>
              <a:t>fastq</a:t>
            </a:r>
            <a:endParaRPr lang="en-GB" sz="1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618DFC8-C506-F8CE-5B3E-194D578D97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2550"/>
          <a:stretch/>
        </p:blipFill>
        <p:spPr>
          <a:xfrm>
            <a:off x="5892802" y="4182639"/>
            <a:ext cx="5571281" cy="252422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4F1176E-1CFD-5280-2227-65DE4247142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2749"/>
          <a:stretch/>
        </p:blipFill>
        <p:spPr>
          <a:xfrm>
            <a:off x="6096000" y="1260139"/>
            <a:ext cx="5571281" cy="2427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9131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7DE1738-2C14-4644-BF67-EF03D632B534}"/>
              </a:ext>
            </a:extLst>
          </p:cNvPr>
          <p:cNvSpPr/>
          <p:nvPr/>
        </p:nvSpPr>
        <p:spPr>
          <a:xfrm>
            <a:off x="82311" y="-65424"/>
            <a:ext cx="12192000" cy="980902"/>
          </a:xfrm>
          <a:prstGeom prst="rect">
            <a:avLst/>
          </a:prstGeom>
          <a:solidFill>
            <a:schemeClr val="accent6">
              <a:lumMod val="60000"/>
              <a:lumOff val="40000"/>
              <a:alpha val="60000"/>
            </a:schemeClr>
          </a:solidFill>
          <a:ln>
            <a:solidFill>
              <a:schemeClr val="tx1"/>
            </a:solidFill>
          </a:ln>
          <a:effectLst>
            <a:softEdge rad="18828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7A84E024-C1E3-0F4B-BA6F-2D8D14B16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9031" y="-263680"/>
            <a:ext cx="10515600" cy="1325563"/>
          </a:xfrm>
          <a:effectLst>
            <a:reflection stA="45000" endPos="0" dist="50800" dir="5400000" sy="-100000" algn="bl" rotWithShape="0"/>
          </a:effectLst>
        </p:spPr>
        <p:txBody>
          <a:bodyPr/>
          <a:lstStyle/>
          <a:p>
            <a:r>
              <a:rPr lang="en-US" dirty="0"/>
              <a:t>Quality and Quantity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D477477-3AB8-694A-960C-859D9D09A0CF}"/>
              </a:ext>
            </a:extLst>
          </p:cNvPr>
          <p:cNvSpPr/>
          <p:nvPr/>
        </p:nvSpPr>
        <p:spPr>
          <a:xfrm>
            <a:off x="419273" y="109243"/>
            <a:ext cx="899573" cy="806235"/>
          </a:xfrm>
          <a:prstGeom prst="ellipse">
            <a:avLst/>
          </a:prstGeom>
          <a:solidFill>
            <a:schemeClr val="dk1"/>
          </a:solidFill>
          <a:ln w="57150">
            <a:solidFill>
              <a:schemeClr val="tx1"/>
            </a:solidFill>
          </a:ln>
          <a:effectLst>
            <a:glow>
              <a:schemeClr val="accent1"/>
            </a:glow>
            <a:outerShdw blurRad="50800" dist="50800" dir="5400000" sx="1000" sy="1000" algn="ctr" rotWithShape="0">
              <a:srgbClr val="000000"/>
            </a:outerShdw>
            <a:reflection blurRad="100286" stA="45000" endPos="53000" dist="78990" dir="5400000" sy="-100000" algn="bl" rotWithShape="0"/>
            <a:softEdge rad="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776B515-3B51-584A-BB0D-4923063F8CE3}"/>
              </a:ext>
            </a:extLst>
          </p:cNvPr>
          <p:cNvSpPr txBox="1"/>
          <p:nvPr/>
        </p:nvSpPr>
        <p:spPr>
          <a:xfrm>
            <a:off x="228688" y="1657704"/>
            <a:ext cx="40773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Assess quality with </a:t>
            </a:r>
            <a:r>
              <a:rPr lang="en-US" sz="2800" b="1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fastqc</a:t>
            </a:r>
            <a:r>
              <a:rPr lang="en-US" sz="28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8757312F-74CC-E442-86C2-CCD9738A41EF}"/>
              </a:ext>
            </a:extLst>
          </p:cNvPr>
          <p:cNvSpPr/>
          <p:nvPr/>
        </p:nvSpPr>
        <p:spPr>
          <a:xfrm>
            <a:off x="175900" y="2256043"/>
            <a:ext cx="4558146" cy="1172957"/>
          </a:xfrm>
          <a:prstGeom prst="roundRect">
            <a:avLst/>
          </a:prstGeom>
          <a:solidFill>
            <a:schemeClr val="tx1">
              <a:lumMod val="65000"/>
            </a:schemeClr>
          </a:solidFill>
          <a:ln w="38100">
            <a:solidFill>
              <a:schemeClr val="tx1"/>
            </a:solidFill>
          </a:ln>
          <a:effectLst>
            <a:softEdge rad="96178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400" dirty="0">
                <a:solidFill>
                  <a:schemeClr val="tx2">
                    <a:lumMod val="50000"/>
                  </a:schemeClr>
                </a:solidFill>
              </a:rPr>
              <a:t>#For single file </a:t>
            </a:r>
          </a:p>
          <a:p>
            <a:r>
              <a:rPr lang="en-GB" sz="1400" dirty="0" err="1"/>
              <a:t>fastqc</a:t>
            </a:r>
            <a:r>
              <a:rPr lang="en-GB" sz="1400" dirty="0"/>
              <a:t> -t 12 </a:t>
            </a:r>
            <a:r>
              <a:rPr lang="en-GB" sz="1400" dirty="0" err="1"/>
              <a:t>file_name</a:t>
            </a:r>
            <a:endParaRPr lang="en-GB" sz="1400" dirty="0"/>
          </a:p>
          <a:p>
            <a:r>
              <a:rPr lang="en-GB" sz="1400" dirty="0">
                <a:solidFill>
                  <a:schemeClr val="tx2">
                    <a:lumMod val="50000"/>
                  </a:schemeClr>
                </a:solidFill>
              </a:rPr>
              <a:t>#To batch multiple files </a:t>
            </a:r>
          </a:p>
          <a:p>
            <a:r>
              <a:rPr lang="en-GB" sz="1400" dirty="0" err="1"/>
              <a:t>fastqc</a:t>
            </a:r>
            <a:r>
              <a:rPr lang="en-GB" sz="1400" dirty="0"/>
              <a:t> -t 12 *.</a:t>
            </a:r>
            <a:r>
              <a:rPr lang="en-GB" sz="1400" dirty="0" err="1"/>
              <a:t>fastq</a:t>
            </a:r>
            <a:endParaRPr lang="en-GB" sz="1400" dirty="0"/>
          </a:p>
        </p:txBody>
      </p:sp>
      <p:pic>
        <p:nvPicPr>
          <p:cNvPr id="1026" name="Picture 2" descr="Adapter graph">
            <a:extLst>
              <a:ext uri="{FF2B5EF4-FFF2-40B4-BE49-F238E27FC236}">
                <a16:creationId xmlns:a16="http://schemas.microsoft.com/office/drawing/2014/main" id="{FCC972D2-C573-CB27-C6DF-752AE2B036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3073" y="4427229"/>
            <a:ext cx="3749289" cy="2343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9D93CE5-2AF6-EFDE-2B83-42E180999B7D}"/>
              </a:ext>
            </a:extLst>
          </p:cNvPr>
          <p:cNvSpPr txBox="1"/>
          <p:nvPr/>
        </p:nvSpPr>
        <p:spPr>
          <a:xfrm>
            <a:off x="6910347" y="887984"/>
            <a:ext cx="4118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Inconsistent read length hacat_bg4_Rep1 </a:t>
            </a:r>
          </a:p>
        </p:txBody>
      </p:sp>
      <p:pic>
        <p:nvPicPr>
          <p:cNvPr id="3074" name="Picture 2" descr="Sequence length distribution">
            <a:extLst>
              <a:ext uri="{FF2B5EF4-FFF2-40B4-BE49-F238E27FC236}">
                <a16:creationId xmlns:a16="http://schemas.microsoft.com/office/drawing/2014/main" id="{421000ED-C721-5828-8255-971A21DA79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9941" y="1257316"/>
            <a:ext cx="3592010" cy="2694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B7B9B74-0745-47CE-C5DF-D6805A71A6A9}"/>
              </a:ext>
            </a:extLst>
          </p:cNvPr>
          <p:cNvSpPr txBox="1"/>
          <p:nvPr/>
        </p:nvSpPr>
        <p:spPr>
          <a:xfrm>
            <a:off x="6794986" y="4120832"/>
            <a:ext cx="4201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Sequencing of adaptors hacat_bg4_rep2_2</a:t>
            </a:r>
          </a:p>
        </p:txBody>
      </p:sp>
    </p:spTree>
    <p:extLst>
      <p:ext uri="{BB962C8B-B14F-4D97-AF65-F5344CB8AC3E}">
        <p14:creationId xmlns:p14="http://schemas.microsoft.com/office/powerpoint/2010/main" val="31837756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38388</TotalTime>
  <Words>1335</Words>
  <Application>Microsoft Macintosh PowerPoint</Application>
  <PresentationFormat>Widescreen</PresentationFormat>
  <Paragraphs>235</Paragraphs>
  <Slides>19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8" baseType="lpstr">
      <vt:lpstr>Apple Chancery</vt:lpstr>
      <vt:lpstr>Arial</vt:lpstr>
      <vt:lpstr>Calibri</vt:lpstr>
      <vt:lpstr>Calibri Light</vt:lpstr>
      <vt:lpstr>Consolas</vt:lpstr>
      <vt:lpstr>Courier</vt:lpstr>
      <vt:lpstr>Monaco</vt:lpstr>
      <vt:lpstr>System Font Regular</vt:lpstr>
      <vt:lpstr>Office Theme</vt:lpstr>
      <vt:lpstr>So you want to learn bioinformatics huh?   </vt:lpstr>
      <vt:lpstr>PowerPoint Presentation</vt:lpstr>
      <vt:lpstr>Command line basics</vt:lpstr>
      <vt:lpstr>Command line basics</vt:lpstr>
      <vt:lpstr>Command line basics</vt:lpstr>
      <vt:lpstr>Quality and Quantity</vt:lpstr>
      <vt:lpstr>Quality and Quantity</vt:lpstr>
      <vt:lpstr>Quality and Quantity</vt:lpstr>
      <vt:lpstr>Quality and Quantity</vt:lpstr>
      <vt:lpstr>Quality over Quantity</vt:lpstr>
      <vt:lpstr>Quality over Quantity</vt:lpstr>
      <vt:lpstr>RECAP</vt:lpstr>
      <vt:lpstr>ORGANISATION </vt:lpstr>
      <vt:lpstr>Aligning genome </vt:lpstr>
      <vt:lpstr>Aligning reads</vt:lpstr>
      <vt:lpstr>Aligning reads</vt:lpstr>
      <vt:lpstr>Aligning reads</vt:lpstr>
      <vt:lpstr>Aligning reads</vt:lpstr>
      <vt:lpstr>Peak calling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 you want to learn bioinformatic huh?   </dc:title>
  <dc:creator>jenna robinson</dc:creator>
  <cp:lastModifiedBy>jenna robinson</cp:lastModifiedBy>
  <cp:revision>63</cp:revision>
  <dcterms:created xsi:type="dcterms:W3CDTF">2022-02-09T11:34:07Z</dcterms:created>
  <dcterms:modified xsi:type="dcterms:W3CDTF">2023-04-17T16:25:24Z</dcterms:modified>
</cp:coreProperties>
</file>